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2" r:id="rId28"/>
    <p:sldId id="290" r:id="rId29"/>
    <p:sldId id="291" r:id="rId30"/>
    <p:sldId id="258" r:id="rId31"/>
    <p:sldId id="260" r:id="rId32"/>
    <p:sldId id="262" r:id="rId33"/>
    <p:sldId id="259" r:id="rId34"/>
    <p:sldId id="261" r:id="rId35"/>
    <p:sldId id="263" r:id="rId36"/>
    <p:sldId id="264" r:id="rId37"/>
    <p:sldId id="265"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6"/>
    <p:restoredTop sz="89394"/>
  </p:normalViewPr>
  <p:slideViewPr>
    <p:cSldViewPr snapToGrid="0" snapToObjects="1">
      <p:cViewPr varScale="1">
        <p:scale>
          <a:sx n="111" d="100"/>
          <a:sy n="111" d="100"/>
        </p:scale>
        <p:origin x="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02C14-9B30-A546-87AA-43234741570E}" type="datetimeFigureOut">
              <a:rPr kumimoji="1" lang="zh-CN" altLang="en-US" smtClean="0"/>
              <a:t>2021/5/13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B8A24-5AC7-8F4E-8CA6-7F0B739784B5}" type="slidenum">
              <a:rPr kumimoji="1" lang="zh-CN" altLang="en-US" smtClean="0"/>
              <a:t>‹#›</a:t>
            </a:fld>
            <a:endParaRPr kumimoji="1" lang="zh-CN" altLang="en-US"/>
          </a:p>
        </p:txBody>
      </p:sp>
    </p:spTree>
    <p:extLst>
      <p:ext uri="{BB962C8B-B14F-4D97-AF65-F5344CB8AC3E}">
        <p14:creationId xmlns:p14="http://schemas.microsoft.com/office/powerpoint/2010/main" val="120704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相对位置的查找表，表中的每个值对应 一个相对位置的</a:t>
            </a:r>
            <a:r>
              <a:rPr kumimoji="1" lang="en-US" altLang="zh-CN" dirty="0"/>
              <a:t>embedding</a:t>
            </a:r>
            <a:r>
              <a:rPr kumimoji="1" lang="zh-CN" altLang="en-US" dirty="0"/>
              <a:t>在位置嵌入矩阵中的查找位置</a:t>
            </a:r>
            <a:endParaRPr kumimoji="1" lang="en-US" altLang="zh-CN" dirty="0"/>
          </a:p>
          <a:p>
            <a:r>
              <a:rPr kumimoji="1" lang="zh-CN" altLang="en-US" dirty="0"/>
              <a:t>可以看到，查找值在</a:t>
            </a:r>
            <a:r>
              <a:rPr kumimoji="1" lang="en-US" altLang="zh-CN" dirty="0"/>
              <a:t>key</a:t>
            </a:r>
            <a:r>
              <a:rPr kumimoji="1" lang="zh-CN" altLang="en-US" dirty="0"/>
              <a:t>和</a:t>
            </a:r>
            <a:r>
              <a:rPr kumimoji="1" lang="en-US" altLang="zh-CN" dirty="0"/>
              <a:t>query</a:t>
            </a:r>
            <a:r>
              <a:rPr kumimoji="1" lang="zh-CN" altLang="en-US" dirty="0"/>
              <a:t>的</a:t>
            </a:r>
            <a:r>
              <a:rPr kumimoji="1" lang="en-US" altLang="zh-CN" dirty="0"/>
              <a:t>offset</a:t>
            </a:r>
            <a:r>
              <a:rPr kumimoji="1" lang="zh-CN" altLang="en-US" dirty="0"/>
              <a:t>较近的时候每个</a:t>
            </a:r>
            <a:r>
              <a:rPr kumimoji="1" lang="en-US" altLang="zh-CN" dirty="0"/>
              <a:t>offset</a:t>
            </a:r>
            <a:r>
              <a:rPr kumimoji="1" lang="zh-CN" altLang="en-US" dirty="0"/>
              <a:t>对应一个查找位置，</a:t>
            </a:r>
            <a:r>
              <a:rPr kumimoji="1" lang="en-US" altLang="zh-CN" dirty="0"/>
              <a:t>offset</a:t>
            </a:r>
            <a:r>
              <a:rPr kumimoji="1" lang="zh-CN" altLang="en-US" dirty="0"/>
              <a:t>较远时，多个</a:t>
            </a:r>
            <a:r>
              <a:rPr kumimoji="1" lang="en-US" altLang="zh-CN" dirty="0"/>
              <a:t>offset</a:t>
            </a:r>
            <a:r>
              <a:rPr kumimoji="1" lang="zh-CN" altLang="en-US" dirty="0"/>
              <a:t>对应同一个相对位置的</a:t>
            </a:r>
            <a:r>
              <a:rPr kumimoji="1" lang="en-US" altLang="zh-CN" dirty="0"/>
              <a:t>embedding</a:t>
            </a:r>
            <a:r>
              <a:rPr kumimoji="1" lang="zh-CN" altLang="en-US" dirty="0"/>
              <a:t>，文中介绍这是一个对数分布，离得越远的</a:t>
            </a:r>
            <a:r>
              <a:rPr kumimoji="1" lang="en-US" altLang="zh-CN" dirty="0"/>
              <a:t>offset</a:t>
            </a:r>
            <a:r>
              <a:rPr kumimoji="1" lang="zh-CN" altLang="en-US" dirty="0"/>
              <a:t>更可能映射到同一个相对位置的</a:t>
            </a:r>
            <a:r>
              <a:rPr kumimoji="1" lang="en-US" altLang="zh-CN" dirty="0"/>
              <a:t>embedding</a:t>
            </a:r>
            <a:endParaRPr kumimoji="1" lang="zh-CN" altLang="en-US" dirty="0"/>
          </a:p>
        </p:txBody>
      </p:sp>
      <p:sp>
        <p:nvSpPr>
          <p:cNvPr id="4" name="灯片编号占位符 3"/>
          <p:cNvSpPr>
            <a:spLocks noGrp="1"/>
          </p:cNvSpPr>
          <p:nvPr>
            <p:ph type="sldNum" sz="quarter" idx="5"/>
          </p:nvPr>
        </p:nvSpPr>
        <p:spPr/>
        <p:txBody>
          <a:bodyPr/>
          <a:lstStyle/>
          <a:p>
            <a:fld id="{DF0B8A24-5AC7-8F4E-8CA6-7F0B739784B5}" type="slidenum">
              <a:rPr kumimoji="1" lang="zh-CN" altLang="en-US" smtClean="0"/>
              <a:t>5</a:t>
            </a:fld>
            <a:endParaRPr kumimoji="1" lang="zh-CN" altLang="en-US"/>
          </a:p>
        </p:txBody>
      </p:sp>
    </p:spTree>
    <p:extLst>
      <p:ext uri="{BB962C8B-B14F-4D97-AF65-F5344CB8AC3E}">
        <p14:creationId xmlns:p14="http://schemas.microsoft.com/office/powerpoint/2010/main" val="372805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Seq2Seq</a:t>
            </a:r>
            <a:r>
              <a:rPr kumimoji="1" lang="zh-CN" altLang="en-US" dirty="0"/>
              <a:t>一般采用</a:t>
            </a:r>
            <a:r>
              <a:rPr kumimoji="1" lang="en-US" altLang="zh-CN" dirty="0"/>
              <a:t>Teacher-forcing</a:t>
            </a:r>
            <a:r>
              <a:rPr kumimoji="1" lang="zh-CN" altLang="en-US" dirty="0"/>
              <a:t>训练，一般需要把</a:t>
            </a:r>
            <a:r>
              <a:rPr kumimoji="1" lang="en-US" altLang="zh-CN" dirty="0"/>
              <a:t>target</a:t>
            </a:r>
            <a:r>
              <a:rPr kumimoji="1" lang="zh-CN" altLang="en-US" dirty="0"/>
              <a:t>序列向左偏移一个位置，输出序列向右偏移一个位置</a:t>
            </a:r>
            <a:endParaRPr kumimoji="1" lang="en-US" altLang="zh-CN" dirty="0"/>
          </a:p>
          <a:p>
            <a:r>
              <a:rPr kumimoji="1" lang="zh-CN" altLang="en-US" dirty="0"/>
              <a:t>这里，模型将</a:t>
            </a:r>
            <a:r>
              <a:rPr kumimoji="1" lang="en-US" altLang="zh-CN" dirty="0"/>
              <a:t>[PAD]</a:t>
            </a:r>
            <a:r>
              <a:rPr kumimoji="1" lang="zh-CN" altLang="en-US" dirty="0"/>
              <a:t>做为序列的起始，拼接在</a:t>
            </a:r>
            <a:r>
              <a:rPr kumimoji="1" lang="en" altLang="zh-CN" dirty="0" err="1"/>
              <a:t>decoder_input_ids</a:t>
            </a:r>
            <a:r>
              <a:rPr kumimoji="1" lang="zh-CN" altLang="en" dirty="0"/>
              <a:t>之前</a:t>
            </a:r>
            <a:endParaRPr kumimoji="1" lang="zh-CN" altLang="en-US" dirty="0"/>
          </a:p>
        </p:txBody>
      </p:sp>
      <p:sp>
        <p:nvSpPr>
          <p:cNvPr id="4" name="灯片编号占位符 3"/>
          <p:cNvSpPr>
            <a:spLocks noGrp="1"/>
          </p:cNvSpPr>
          <p:nvPr>
            <p:ph type="sldNum" sz="quarter" idx="5"/>
          </p:nvPr>
        </p:nvSpPr>
        <p:spPr/>
        <p:txBody>
          <a:bodyPr/>
          <a:lstStyle/>
          <a:p>
            <a:fld id="{DF0B8A24-5AC7-8F4E-8CA6-7F0B739784B5}" type="slidenum">
              <a:rPr kumimoji="1" lang="zh-CN" altLang="en-US" smtClean="0"/>
              <a:t>35</a:t>
            </a:fld>
            <a:endParaRPr kumimoji="1" lang="zh-CN" altLang="en-US"/>
          </a:p>
        </p:txBody>
      </p:sp>
    </p:spTree>
    <p:extLst>
      <p:ext uri="{BB962C8B-B14F-4D97-AF65-F5344CB8AC3E}">
        <p14:creationId xmlns:p14="http://schemas.microsoft.com/office/powerpoint/2010/main" val="236253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FC130-8373-C544-BBF9-4C13CB87512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0CCD418-6DBB-DC45-933C-0A14E8300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933D071-00EC-234F-9199-5CCB6090EA78}"/>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033299B6-130C-B94E-B5CA-8EB12FEE1B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2EA00B6-7A44-7149-A1FC-154985409288}"/>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411607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B3A3D-4172-9143-A39A-DA721B8EFAF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18F723D-3B63-0A4C-8582-411F0DA4C2B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01D7F36-8AA9-AA42-9381-B35EBC7CB6E2}"/>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4BBCD683-BC40-2B46-81FF-8B785C9861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F0D9A88-E4D6-3542-8A9E-D84E2D786073}"/>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112478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B931FDB-3B72-9B40-B7B0-43B87C59B71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7E05613-27F6-BC4A-A19A-AF79F0CE7A0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35B74C4-F520-774A-BB77-E40867E18BFB}"/>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666C18D4-17C8-4B4D-815A-3C4CFAB6A75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54652C-7F63-8946-A3D1-1A87DDCEB245}"/>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20837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74D8A-DF9F-9547-8E31-444C4C22F44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1417C39-E49B-B44C-A753-2B87A4365E4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34D3DFA-4EFE-324C-81ED-1368C2FA968A}"/>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54628906-C424-D040-8FF2-638FEB430A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A56AE61-1693-8141-A4F9-3CAF460DE686}"/>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22322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7FF0B-D89E-1543-B539-09D70824B1E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8585A3C-575A-F448-8C0D-296976BAA9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06EBF65-5611-0442-A00B-A6C23FF59412}"/>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B9C382AB-25BE-C148-B1A5-665CA850D2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81D7C47-DA1D-6441-A09F-7665EC05C521}"/>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19576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C9DEA-B026-F246-A7A7-D9FE904C275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72FD465-B813-D14F-A734-CA5A37CFB7D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3E34854-44A0-6D4F-8C5C-10E04F49EAB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702898-B271-C642-BB94-6D28EBF7DE49}"/>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6" name="页脚占位符 5">
            <a:extLst>
              <a:ext uri="{FF2B5EF4-FFF2-40B4-BE49-F238E27FC236}">
                <a16:creationId xmlns:a16="http://schemas.microsoft.com/office/drawing/2014/main" id="{85548498-6A77-554E-AB35-59C840E1BE6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2AB2FEE-5864-5742-A81E-05F1C43ADEB0}"/>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69156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A1231-74E4-C844-9689-EFC3EFDCF36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83A321D-3C0B-D142-B12D-907F93DC8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EBE1147-1A04-5E4C-BA27-DF1DF89C7DA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19D1DD6-ABF2-DF45-8DFE-F882AF46B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6AA8555-7702-8D44-81FB-7E81C8A46FC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44C1C79-F777-DD4E-9316-E2A1E3C84719}"/>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8" name="页脚占位符 7">
            <a:extLst>
              <a:ext uri="{FF2B5EF4-FFF2-40B4-BE49-F238E27FC236}">
                <a16:creationId xmlns:a16="http://schemas.microsoft.com/office/drawing/2014/main" id="{F1053229-775B-B746-91C3-CA2978B60D1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B05F6D0-0BCE-A34F-B30A-0F4983835A82}"/>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90332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6DC87-5701-924A-878C-B576BFD7EBE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D6E8E93-FECD-DA44-B00E-B5F4B3FA6846}"/>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4" name="页脚占位符 3">
            <a:extLst>
              <a:ext uri="{FF2B5EF4-FFF2-40B4-BE49-F238E27FC236}">
                <a16:creationId xmlns:a16="http://schemas.microsoft.com/office/drawing/2014/main" id="{D84DABC0-44CF-2E42-A63D-43D80897741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88F96E5-AEF4-7244-BFD6-B47B28A52595}"/>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95611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D7F860-3872-5047-A586-CEDD3AE371A2}"/>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3" name="页脚占位符 2">
            <a:extLst>
              <a:ext uri="{FF2B5EF4-FFF2-40B4-BE49-F238E27FC236}">
                <a16:creationId xmlns:a16="http://schemas.microsoft.com/office/drawing/2014/main" id="{8A45C556-D7FD-E545-8FE5-008BA5BA3B6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4FBBB32-8627-0445-BD4A-884A816B4ED9}"/>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4294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562CB-5358-EB4B-B295-9FEC5D4A3E1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D887619-7919-A24B-AC05-B057B592C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7CCE873-66D7-5A43-9DF3-73005DB21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6F42DC1-9D33-E645-9748-756FB9E12E66}"/>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6" name="页脚占位符 5">
            <a:extLst>
              <a:ext uri="{FF2B5EF4-FFF2-40B4-BE49-F238E27FC236}">
                <a16:creationId xmlns:a16="http://schemas.microsoft.com/office/drawing/2014/main" id="{16572AFC-5D3D-0746-B190-C50814739B7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20AC8E4-865D-AA43-98BA-EBEEEC42CA12}"/>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95053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260F0-EFFE-7F4D-90E5-BB466C64945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64BDFD9-F8C9-5E49-8F36-4F86591C1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8E33D44-556B-BF48-8E5A-CA8513210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C4F5A00-672D-6F47-B5D8-72EACADE4425}"/>
              </a:ext>
            </a:extLst>
          </p:cNvPr>
          <p:cNvSpPr>
            <a:spLocks noGrp="1"/>
          </p:cNvSpPr>
          <p:nvPr>
            <p:ph type="dt" sz="half" idx="10"/>
          </p:nvPr>
        </p:nvSpPr>
        <p:spPr/>
        <p:txBody>
          <a:bodyPr/>
          <a:lstStyle/>
          <a:p>
            <a:fld id="{0ABECB69-A08A-9845-8280-65899A9D1AC0}" type="datetimeFigureOut">
              <a:rPr kumimoji="1" lang="zh-CN" altLang="en-US" smtClean="0"/>
              <a:t>2021/5/13</a:t>
            </a:fld>
            <a:endParaRPr kumimoji="1" lang="zh-CN" altLang="en-US"/>
          </a:p>
        </p:txBody>
      </p:sp>
      <p:sp>
        <p:nvSpPr>
          <p:cNvPr id="6" name="页脚占位符 5">
            <a:extLst>
              <a:ext uri="{FF2B5EF4-FFF2-40B4-BE49-F238E27FC236}">
                <a16:creationId xmlns:a16="http://schemas.microsoft.com/office/drawing/2014/main" id="{DEB4AB79-E32A-5140-9E83-B2D96E47B6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2D14A95-DACD-1244-9650-9D586B67BD70}"/>
              </a:ext>
            </a:extLst>
          </p:cNvPr>
          <p:cNvSpPr>
            <a:spLocks noGrp="1"/>
          </p:cNvSpPr>
          <p:nvPr>
            <p:ph type="sldNum" sz="quarter" idx="12"/>
          </p:nvPr>
        </p:nvSpPr>
        <p:spPr/>
        <p:txBody>
          <a:body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056465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9E098F-F195-404E-A7CF-9DBB7FCD4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E256BCB-D702-2741-AC47-6B3B75E7A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08BE24C-43B7-7244-85C9-AF5F7DB34E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ECB69-A08A-9845-8280-65899A9D1AC0}" type="datetimeFigureOut">
              <a:rPr kumimoji="1" lang="zh-CN" altLang="en-US" smtClean="0"/>
              <a:t>2021/5/13</a:t>
            </a:fld>
            <a:endParaRPr kumimoji="1" lang="zh-CN" altLang="en-US"/>
          </a:p>
        </p:txBody>
      </p:sp>
      <p:sp>
        <p:nvSpPr>
          <p:cNvPr id="5" name="页脚占位符 4">
            <a:extLst>
              <a:ext uri="{FF2B5EF4-FFF2-40B4-BE49-F238E27FC236}">
                <a16:creationId xmlns:a16="http://schemas.microsoft.com/office/drawing/2014/main" id="{1531EAD8-0EFD-5D43-A22A-DC4A70ABB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7D455F5-B364-A840-9089-597ACEB8C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AA1C9-D6EB-DF47-A37F-CC93A66FA881}" type="slidenum">
              <a:rPr kumimoji="1" lang="zh-CN" altLang="en-US" smtClean="0"/>
              <a:t>‹#›</a:t>
            </a:fld>
            <a:endParaRPr kumimoji="1" lang="zh-CN" altLang="en-US"/>
          </a:p>
        </p:txBody>
      </p:sp>
    </p:spTree>
    <p:extLst>
      <p:ext uri="{BB962C8B-B14F-4D97-AF65-F5344CB8AC3E}">
        <p14:creationId xmlns:p14="http://schemas.microsoft.com/office/powerpoint/2010/main" val="368956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8D59-F0BE-0441-9364-0DEA03AEB0F2}"/>
              </a:ext>
            </a:extLst>
          </p:cNvPr>
          <p:cNvSpPr>
            <a:spLocks noGrp="1"/>
          </p:cNvSpPr>
          <p:nvPr>
            <p:ph type="ctrTitle"/>
          </p:nvPr>
        </p:nvSpPr>
        <p:spPr/>
        <p:txBody>
          <a:bodyPr/>
          <a:lstStyle/>
          <a:p>
            <a:r>
              <a:rPr kumimoji="1" lang="en-US" altLang="zh-CN" dirty="0"/>
              <a:t>Google</a:t>
            </a:r>
            <a:r>
              <a:rPr kumimoji="1" lang="zh-CN" altLang="en-US" dirty="0"/>
              <a:t> </a:t>
            </a:r>
            <a:r>
              <a:rPr kumimoji="1" lang="en-US" altLang="zh-CN" dirty="0"/>
              <a:t>T5</a:t>
            </a:r>
            <a:r>
              <a:rPr kumimoji="1" lang="zh-CN" altLang="en-US" dirty="0"/>
              <a:t> 快速上手指南</a:t>
            </a:r>
          </a:p>
        </p:txBody>
      </p:sp>
      <p:sp>
        <p:nvSpPr>
          <p:cNvPr id="3" name="副标题 2">
            <a:extLst>
              <a:ext uri="{FF2B5EF4-FFF2-40B4-BE49-F238E27FC236}">
                <a16:creationId xmlns:a16="http://schemas.microsoft.com/office/drawing/2014/main" id="{95DAA6EC-AF5B-D94B-9975-323A8F9AE1D9}"/>
              </a:ext>
            </a:extLst>
          </p:cNvPr>
          <p:cNvSpPr>
            <a:spLocks noGrp="1"/>
          </p:cNvSpPr>
          <p:nvPr>
            <p:ph type="subTitle" idx="1"/>
          </p:nvPr>
        </p:nvSpPr>
        <p:spPr/>
        <p:txBody>
          <a:bodyPr/>
          <a:lstStyle/>
          <a:p>
            <a:r>
              <a:rPr kumimoji="1" lang="zh-CN" altLang="en-US" dirty="0"/>
              <a:t>汇报人：韩玮光</a:t>
            </a:r>
            <a:endParaRPr kumimoji="1" lang="en-US" altLang="zh-CN" dirty="0"/>
          </a:p>
          <a:p>
            <a:r>
              <a:rPr kumimoji="1" lang="zh-CN" altLang="en-US" dirty="0"/>
              <a:t>日期：</a:t>
            </a:r>
            <a:r>
              <a:rPr kumimoji="1" lang="en-US" altLang="zh-CN" dirty="0"/>
              <a:t>2021/05/12</a:t>
            </a:r>
            <a:endParaRPr kumimoji="1" lang="zh-CN" altLang="en-US" dirty="0"/>
          </a:p>
        </p:txBody>
      </p:sp>
    </p:spTree>
    <p:extLst>
      <p:ext uri="{BB962C8B-B14F-4D97-AF65-F5344CB8AC3E}">
        <p14:creationId xmlns:p14="http://schemas.microsoft.com/office/powerpoint/2010/main" val="141323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A63D4-D0CA-E940-A59B-AF87029E8DF8}"/>
              </a:ext>
            </a:extLst>
          </p:cNvPr>
          <p:cNvSpPr>
            <a:spLocks noGrp="1"/>
          </p:cNvSpPr>
          <p:nvPr>
            <p:ph type="title"/>
          </p:nvPr>
        </p:nvSpPr>
        <p:spPr/>
        <p:txBody>
          <a:bodyPr/>
          <a:lstStyle/>
          <a:p>
            <a:r>
              <a:rPr kumimoji="1" lang="zh-CN" altLang="en-US" dirty="0"/>
              <a:t>预训练的结果</a:t>
            </a:r>
          </a:p>
        </p:txBody>
      </p:sp>
      <p:sp>
        <p:nvSpPr>
          <p:cNvPr id="3" name="内容占位符 2">
            <a:extLst>
              <a:ext uri="{FF2B5EF4-FFF2-40B4-BE49-F238E27FC236}">
                <a16:creationId xmlns:a16="http://schemas.microsoft.com/office/drawing/2014/main" id="{A8949F79-A254-704D-B158-FED91288886E}"/>
              </a:ext>
            </a:extLst>
          </p:cNvPr>
          <p:cNvSpPr>
            <a:spLocks noGrp="1"/>
          </p:cNvSpPr>
          <p:nvPr>
            <p:ph idx="1"/>
          </p:nvPr>
        </p:nvSpPr>
        <p:spPr/>
        <p:txBody>
          <a:bodyPr/>
          <a:lstStyle/>
          <a:p>
            <a:r>
              <a:rPr lang="zh-CN" altLang="en-US" dirty="0"/>
              <a:t>给出了</a:t>
            </a:r>
            <a:r>
              <a:rPr lang="en" altLang="zh-CN" dirty="0"/>
              <a:t>Baseline model</a:t>
            </a:r>
            <a:r>
              <a:rPr lang="zh-CN" altLang="en-US" dirty="0"/>
              <a:t>上</a:t>
            </a:r>
            <a:r>
              <a:rPr lang="en" altLang="zh-CN" dirty="0"/>
              <a:t>train-finetune</a:t>
            </a:r>
            <a:r>
              <a:rPr lang="zh-CN" altLang="en-US" dirty="0"/>
              <a:t>的</a:t>
            </a:r>
            <a:r>
              <a:rPr lang="en" altLang="zh-CN" dirty="0"/>
              <a:t>performance, </a:t>
            </a:r>
            <a:r>
              <a:rPr lang="zh-CN" altLang="en-US" dirty="0"/>
              <a:t>以及和</a:t>
            </a:r>
            <a:r>
              <a:rPr lang="en" altLang="zh-CN" dirty="0"/>
              <a:t>training from scratch</a:t>
            </a:r>
            <a:r>
              <a:rPr lang="zh-CN" altLang="en-US" dirty="0"/>
              <a:t>的</a:t>
            </a:r>
            <a:r>
              <a:rPr lang="en" altLang="zh-CN" dirty="0"/>
              <a:t>performance</a:t>
            </a:r>
            <a:r>
              <a:rPr lang="zh-CN" altLang="en-US" dirty="0"/>
              <a:t>对比。 主要结论就是</a:t>
            </a:r>
            <a:r>
              <a:rPr lang="en" altLang="zh-CN" dirty="0"/>
              <a:t>baseline model train-finetune</a:t>
            </a:r>
            <a:r>
              <a:rPr lang="zh-CN" altLang="en-US" dirty="0"/>
              <a:t>的效果在几乎所有任务上都要显著比</a:t>
            </a:r>
            <a:r>
              <a:rPr lang="en" altLang="zh-CN" dirty="0"/>
              <a:t>training from scratch</a:t>
            </a:r>
            <a:r>
              <a:rPr lang="zh-CN" altLang="en-US" dirty="0"/>
              <a:t>好。所以这种</a:t>
            </a:r>
            <a:r>
              <a:rPr lang="en" altLang="zh-CN" dirty="0"/>
              <a:t>seq2seq pretraining</a:t>
            </a:r>
            <a:r>
              <a:rPr lang="zh-CN" altLang="en-US" dirty="0"/>
              <a:t>的方法看来是</a:t>
            </a:r>
            <a:r>
              <a:rPr lang="en" altLang="zh-CN" dirty="0"/>
              <a:t>work</a:t>
            </a:r>
            <a:r>
              <a:rPr lang="zh-CN" altLang="en-US" dirty="0"/>
              <a:t>的</a:t>
            </a:r>
            <a:br>
              <a:rPr lang="zh-CN" altLang="en-US" dirty="0"/>
            </a:br>
            <a:endParaRPr kumimoji="1" lang="zh-CN" altLang="en-US" dirty="0"/>
          </a:p>
        </p:txBody>
      </p:sp>
      <p:pic>
        <p:nvPicPr>
          <p:cNvPr id="5" name="图片 4">
            <a:extLst>
              <a:ext uri="{FF2B5EF4-FFF2-40B4-BE49-F238E27FC236}">
                <a16:creationId xmlns:a16="http://schemas.microsoft.com/office/drawing/2014/main" id="{E380F1C2-910E-744E-86E3-35B0E49D3F88}"/>
              </a:ext>
            </a:extLst>
          </p:cNvPr>
          <p:cNvPicPr>
            <a:picLocks noChangeAspect="1"/>
          </p:cNvPicPr>
          <p:nvPr/>
        </p:nvPicPr>
        <p:blipFill>
          <a:blip r:embed="rId2"/>
          <a:stretch>
            <a:fillRect/>
          </a:stretch>
        </p:blipFill>
        <p:spPr>
          <a:xfrm>
            <a:off x="355600" y="4344649"/>
            <a:ext cx="11480800" cy="1676400"/>
          </a:xfrm>
          <a:prstGeom prst="rect">
            <a:avLst/>
          </a:prstGeom>
        </p:spPr>
      </p:pic>
    </p:spTree>
    <p:extLst>
      <p:ext uri="{BB962C8B-B14F-4D97-AF65-F5344CB8AC3E}">
        <p14:creationId xmlns:p14="http://schemas.microsoft.com/office/powerpoint/2010/main" val="53910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D563E-6750-7F4F-86B5-DCDD18C5DC5F}"/>
              </a:ext>
            </a:extLst>
          </p:cNvPr>
          <p:cNvSpPr>
            <a:spLocks noGrp="1"/>
          </p:cNvSpPr>
          <p:nvPr>
            <p:ph type="title"/>
          </p:nvPr>
        </p:nvSpPr>
        <p:spPr/>
        <p:txBody>
          <a:bodyPr/>
          <a:lstStyle/>
          <a:p>
            <a:r>
              <a:rPr kumimoji="1" lang="zh-CN" altLang="en-US" dirty="0"/>
              <a:t>分析模型的架构</a:t>
            </a:r>
          </a:p>
        </p:txBody>
      </p:sp>
      <p:sp>
        <p:nvSpPr>
          <p:cNvPr id="3" name="内容占位符 2">
            <a:extLst>
              <a:ext uri="{FF2B5EF4-FFF2-40B4-BE49-F238E27FC236}">
                <a16:creationId xmlns:a16="http://schemas.microsoft.com/office/drawing/2014/main" id="{A011D462-EAFD-624A-B3A8-DB537E17999C}"/>
              </a:ext>
            </a:extLst>
          </p:cNvPr>
          <p:cNvSpPr>
            <a:spLocks noGrp="1"/>
          </p:cNvSpPr>
          <p:nvPr>
            <p:ph idx="1"/>
          </p:nvPr>
        </p:nvSpPr>
        <p:spPr>
          <a:xfrm>
            <a:off x="838200" y="1825625"/>
            <a:ext cx="6357079" cy="2506532"/>
          </a:xfrm>
        </p:spPr>
        <p:txBody>
          <a:bodyPr/>
          <a:lstStyle/>
          <a:p>
            <a:r>
              <a:rPr kumimoji="1" lang="zh-CN" altLang="en-US" dirty="0"/>
              <a:t>预训练模型主要有</a:t>
            </a:r>
            <a:r>
              <a:rPr kumimoji="1" lang="en-US" altLang="zh-CN" dirty="0"/>
              <a:t>3</a:t>
            </a:r>
            <a:r>
              <a:rPr kumimoji="1" lang="zh-CN" altLang="en-US" dirty="0"/>
              <a:t>个流派：</a:t>
            </a:r>
            <a:r>
              <a:rPr lang="en" altLang="zh-CN" dirty="0"/>
              <a:t>Encoder-Decoder</a:t>
            </a:r>
            <a:r>
              <a:rPr lang="zh-CN" altLang="en" dirty="0"/>
              <a:t>，</a:t>
            </a:r>
            <a:r>
              <a:rPr lang="en" altLang="zh-CN" dirty="0"/>
              <a:t>Language model </a:t>
            </a:r>
            <a:r>
              <a:rPr lang="zh-CN" altLang="en-US" dirty="0"/>
              <a:t>和 </a:t>
            </a:r>
            <a:r>
              <a:rPr lang="en" altLang="zh-CN" dirty="0"/>
              <a:t>Prefix LM</a:t>
            </a:r>
            <a:r>
              <a:rPr lang="zh-CN" altLang="en-US" dirty="0"/>
              <a:t>，分别对应</a:t>
            </a:r>
            <a:r>
              <a:rPr lang="en-US" altLang="zh-CN" dirty="0"/>
              <a:t>3</a:t>
            </a:r>
            <a:r>
              <a:rPr lang="zh-CN" altLang="en-US" dirty="0"/>
              <a:t>种注意力的</a:t>
            </a:r>
            <a:r>
              <a:rPr lang="en-US" altLang="zh-CN" dirty="0"/>
              <a:t>mask</a:t>
            </a:r>
          </a:p>
          <a:p>
            <a:pPr lvl="1"/>
            <a:r>
              <a:rPr lang="en" altLang="zh-CN" dirty="0"/>
              <a:t>fully visible</a:t>
            </a:r>
          </a:p>
          <a:p>
            <a:pPr lvl="1"/>
            <a:r>
              <a:rPr lang="en" altLang="zh-CN" dirty="0"/>
              <a:t>causal(</a:t>
            </a:r>
            <a:r>
              <a:rPr lang="zh-CN" altLang="en-US" dirty="0"/>
              <a:t>只能看到之前的</a:t>
            </a:r>
            <a:r>
              <a:rPr lang="en-US" altLang="zh-CN" dirty="0"/>
              <a:t>) </a:t>
            </a:r>
          </a:p>
          <a:p>
            <a:pPr lvl="1"/>
            <a:r>
              <a:rPr lang="en" altLang="zh-CN" dirty="0"/>
              <a:t>causal with prefix(</a:t>
            </a:r>
            <a:r>
              <a:rPr lang="zh-CN" altLang="en-US" dirty="0"/>
              <a:t>某个前缀 </a:t>
            </a:r>
            <a:r>
              <a:rPr lang="en" altLang="zh-CN" dirty="0"/>
              <a:t>fully visible)</a:t>
            </a:r>
          </a:p>
          <a:p>
            <a:pPr lvl="1"/>
            <a:endParaRPr kumimoji="1" lang="en-US" altLang="zh-CN" dirty="0"/>
          </a:p>
        </p:txBody>
      </p:sp>
      <p:pic>
        <p:nvPicPr>
          <p:cNvPr id="4" name="图片 3">
            <a:extLst>
              <a:ext uri="{FF2B5EF4-FFF2-40B4-BE49-F238E27FC236}">
                <a16:creationId xmlns:a16="http://schemas.microsoft.com/office/drawing/2014/main" id="{A559413D-92A4-C944-A667-58E349C4E7FA}"/>
              </a:ext>
            </a:extLst>
          </p:cNvPr>
          <p:cNvPicPr>
            <a:picLocks noChangeAspect="1"/>
          </p:cNvPicPr>
          <p:nvPr/>
        </p:nvPicPr>
        <p:blipFill>
          <a:blip r:embed="rId2"/>
          <a:stretch>
            <a:fillRect/>
          </a:stretch>
        </p:blipFill>
        <p:spPr>
          <a:xfrm>
            <a:off x="1633928" y="4194474"/>
            <a:ext cx="6730583" cy="2663525"/>
          </a:xfrm>
          <a:prstGeom prst="rect">
            <a:avLst/>
          </a:prstGeom>
        </p:spPr>
      </p:pic>
      <p:pic>
        <p:nvPicPr>
          <p:cNvPr id="6" name="图片 5">
            <a:extLst>
              <a:ext uri="{FF2B5EF4-FFF2-40B4-BE49-F238E27FC236}">
                <a16:creationId xmlns:a16="http://schemas.microsoft.com/office/drawing/2014/main" id="{C3083B06-92BA-654C-92A1-76EDD50CB637}"/>
              </a:ext>
            </a:extLst>
          </p:cNvPr>
          <p:cNvPicPr>
            <a:picLocks noChangeAspect="1"/>
          </p:cNvPicPr>
          <p:nvPr/>
        </p:nvPicPr>
        <p:blipFill>
          <a:blip r:embed="rId3"/>
          <a:stretch>
            <a:fillRect/>
          </a:stretch>
        </p:blipFill>
        <p:spPr>
          <a:xfrm>
            <a:off x="7195280" y="271437"/>
            <a:ext cx="2390416" cy="3694280"/>
          </a:xfrm>
          <a:prstGeom prst="rect">
            <a:avLst/>
          </a:prstGeom>
        </p:spPr>
      </p:pic>
      <p:pic>
        <p:nvPicPr>
          <p:cNvPr id="7" name="图片 6">
            <a:extLst>
              <a:ext uri="{FF2B5EF4-FFF2-40B4-BE49-F238E27FC236}">
                <a16:creationId xmlns:a16="http://schemas.microsoft.com/office/drawing/2014/main" id="{49EE6AD4-17D8-464C-9355-413AE3DA1DCB}"/>
              </a:ext>
            </a:extLst>
          </p:cNvPr>
          <p:cNvPicPr>
            <a:picLocks noChangeAspect="1"/>
          </p:cNvPicPr>
          <p:nvPr/>
        </p:nvPicPr>
        <p:blipFill>
          <a:blip r:embed="rId4"/>
          <a:stretch>
            <a:fillRect/>
          </a:stretch>
        </p:blipFill>
        <p:spPr>
          <a:xfrm>
            <a:off x="9892268" y="836728"/>
            <a:ext cx="2299732" cy="3024057"/>
          </a:xfrm>
          <a:prstGeom prst="rect">
            <a:avLst/>
          </a:prstGeom>
        </p:spPr>
      </p:pic>
      <p:pic>
        <p:nvPicPr>
          <p:cNvPr id="8" name="图片 7">
            <a:extLst>
              <a:ext uri="{FF2B5EF4-FFF2-40B4-BE49-F238E27FC236}">
                <a16:creationId xmlns:a16="http://schemas.microsoft.com/office/drawing/2014/main" id="{E1B52AFA-2A58-5C4A-8DDB-ABA2D505F9A0}"/>
              </a:ext>
            </a:extLst>
          </p:cNvPr>
          <p:cNvPicPr>
            <a:picLocks noChangeAspect="1"/>
          </p:cNvPicPr>
          <p:nvPr/>
        </p:nvPicPr>
        <p:blipFill>
          <a:blip r:embed="rId5"/>
          <a:stretch>
            <a:fillRect/>
          </a:stretch>
        </p:blipFill>
        <p:spPr>
          <a:xfrm>
            <a:off x="9473473" y="4059405"/>
            <a:ext cx="1880327" cy="2716914"/>
          </a:xfrm>
          <a:prstGeom prst="rect">
            <a:avLst/>
          </a:prstGeom>
        </p:spPr>
      </p:pic>
    </p:spTree>
    <p:extLst>
      <p:ext uri="{BB962C8B-B14F-4D97-AF65-F5344CB8AC3E}">
        <p14:creationId xmlns:p14="http://schemas.microsoft.com/office/powerpoint/2010/main" val="293574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4AF2C-6947-1844-8E47-DD61389C1621}"/>
              </a:ext>
            </a:extLst>
          </p:cNvPr>
          <p:cNvSpPr>
            <a:spLocks noGrp="1"/>
          </p:cNvSpPr>
          <p:nvPr>
            <p:ph type="title"/>
          </p:nvPr>
        </p:nvSpPr>
        <p:spPr/>
        <p:txBody>
          <a:bodyPr/>
          <a:lstStyle/>
          <a:p>
            <a:r>
              <a:rPr kumimoji="1" lang="zh-CN" altLang="en-US" dirty="0"/>
              <a:t>目标函数</a:t>
            </a:r>
          </a:p>
        </p:txBody>
      </p:sp>
      <p:sp>
        <p:nvSpPr>
          <p:cNvPr id="3" name="内容占位符 2">
            <a:extLst>
              <a:ext uri="{FF2B5EF4-FFF2-40B4-BE49-F238E27FC236}">
                <a16:creationId xmlns:a16="http://schemas.microsoft.com/office/drawing/2014/main" id="{9C02F494-7ED5-7D43-A54A-FE3798A2BC3C}"/>
              </a:ext>
            </a:extLst>
          </p:cNvPr>
          <p:cNvSpPr>
            <a:spLocks noGrp="1"/>
          </p:cNvSpPr>
          <p:nvPr>
            <p:ph idx="1"/>
          </p:nvPr>
        </p:nvSpPr>
        <p:spPr/>
        <p:txBody>
          <a:bodyPr/>
          <a:lstStyle/>
          <a:p>
            <a:r>
              <a:rPr lang="en" altLang="zh-CN" dirty="0"/>
              <a:t>basic language modeling objective</a:t>
            </a:r>
            <a:r>
              <a:rPr lang="zh-CN" altLang="en" dirty="0"/>
              <a:t>：</a:t>
            </a:r>
            <a:r>
              <a:rPr lang="zh-CN" altLang="en-US" dirty="0"/>
              <a:t>即自回归目标</a:t>
            </a:r>
          </a:p>
          <a:p>
            <a:pPr lvl="1"/>
            <a:r>
              <a:rPr lang="zh-CN" altLang="en-US" dirty="0"/>
              <a:t>对于 </a:t>
            </a:r>
            <a:r>
              <a:rPr lang="en" altLang="zh-CN" dirty="0"/>
              <a:t>encoder-decoder </a:t>
            </a:r>
            <a:r>
              <a:rPr lang="zh-CN" altLang="en-US" dirty="0"/>
              <a:t>结构和 </a:t>
            </a:r>
            <a:r>
              <a:rPr lang="en" altLang="zh-CN" dirty="0"/>
              <a:t>prefix-LM </a:t>
            </a:r>
            <a:r>
              <a:rPr lang="zh-CN" altLang="en-US" dirty="0"/>
              <a:t>结构，先从未标记数据中采样一段文本，再对这段文本随机切分为两部分：</a:t>
            </a:r>
            <a:r>
              <a:rPr lang="en" altLang="zh-CN" dirty="0"/>
              <a:t>prefix </a:t>
            </a:r>
            <a:r>
              <a:rPr lang="zh-CN" altLang="en-US" dirty="0"/>
              <a:t>和 </a:t>
            </a:r>
            <a:r>
              <a:rPr lang="en" altLang="zh-CN" dirty="0"/>
              <a:t>target</a:t>
            </a:r>
            <a:r>
              <a:rPr lang="zh-CN" altLang="en" dirty="0"/>
              <a:t>，</a:t>
            </a:r>
            <a:r>
              <a:rPr lang="zh-CN" altLang="en-US" dirty="0"/>
              <a:t>在 </a:t>
            </a:r>
            <a:r>
              <a:rPr lang="en" altLang="zh-CN" dirty="0"/>
              <a:t>target </a:t>
            </a:r>
            <a:r>
              <a:rPr lang="zh-CN" altLang="en-US" dirty="0"/>
              <a:t>上计算该目标函数</a:t>
            </a:r>
          </a:p>
          <a:p>
            <a:pPr lvl="1"/>
            <a:r>
              <a:rPr lang="zh-CN" altLang="en-US" dirty="0"/>
              <a:t>对于标准的 </a:t>
            </a:r>
            <a:r>
              <a:rPr lang="en" altLang="zh-CN" dirty="0"/>
              <a:t>LM </a:t>
            </a:r>
            <a:r>
              <a:rPr lang="zh-CN" altLang="en-US" dirty="0"/>
              <a:t>结构，直接从头到尾计算该目标函数</a:t>
            </a:r>
          </a:p>
          <a:p>
            <a:r>
              <a:rPr lang="en" altLang="zh-CN" dirty="0"/>
              <a:t>denoising objective</a:t>
            </a:r>
            <a:r>
              <a:rPr lang="zh-CN" altLang="en" dirty="0"/>
              <a:t>：</a:t>
            </a:r>
          </a:p>
          <a:p>
            <a:pPr lvl="1"/>
            <a:r>
              <a:rPr lang="zh-CN" altLang="en-US" dirty="0"/>
              <a:t>对于 </a:t>
            </a:r>
            <a:r>
              <a:rPr lang="en" altLang="zh-CN" dirty="0"/>
              <a:t>prefix-LM </a:t>
            </a:r>
            <a:r>
              <a:rPr lang="zh-CN" altLang="en-US" dirty="0"/>
              <a:t>和 </a:t>
            </a:r>
            <a:r>
              <a:rPr lang="en" altLang="zh-CN" dirty="0"/>
              <a:t>LM </a:t>
            </a:r>
            <a:r>
              <a:rPr lang="zh-CN" altLang="en-US" dirty="0"/>
              <a:t>结构，将输入和目标直接拼接起来</a:t>
            </a:r>
          </a:p>
        </p:txBody>
      </p:sp>
    </p:spTree>
    <p:extLst>
      <p:ext uri="{BB962C8B-B14F-4D97-AF65-F5344CB8AC3E}">
        <p14:creationId xmlns:p14="http://schemas.microsoft.com/office/powerpoint/2010/main" val="162919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2303A-04F7-654F-AD11-1835ABA2D326}"/>
              </a:ext>
            </a:extLst>
          </p:cNvPr>
          <p:cNvSpPr>
            <a:spLocks noGrp="1"/>
          </p:cNvSpPr>
          <p:nvPr>
            <p:ph type="title"/>
          </p:nvPr>
        </p:nvSpPr>
        <p:spPr/>
        <p:txBody>
          <a:bodyPr/>
          <a:lstStyle/>
          <a:p>
            <a:r>
              <a:rPr kumimoji="1" lang="zh-CN" altLang="en-US" dirty="0"/>
              <a:t>关于架构部分的结论</a:t>
            </a:r>
          </a:p>
        </p:txBody>
      </p:sp>
      <p:sp>
        <p:nvSpPr>
          <p:cNvPr id="3" name="内容占位符 2">
            <a:extLst>
              <a:ext uri="{FF2B5EF4-FFF2-40B4-BE49-F238E27FC236}">
                <a16:creationId xmlns:a16="http://schemas.microsoft.com/office/drawing/2014/main" id="{A8FFCBE6-BF92-8E43-9B47-F6E8971EBB2F}"/>
              </a:ext>
            </a:extLst>
          </p:cNvPr>
          <p:cNvSpPr>
            <a:spLocks noGrp="1"/>
          </p:cNvSpPr>
          <p:nvPr>
            <p:ph idx="1"/>
          </p:nvPr>
        </p:nvSpPr>
        <p:spPr/>
        <p:txBody>
          <a:bodyPr/>
          <a:lstStyle/>
          <a:p>
            <a:r>
              <a:rPr lang="en" altLang="zh-CN" dirty="0"/>
              <a:t>encoder-decoder + denoising objective </a:t>
            </a:r>
            <a:r>
              <a:rPr lang="zh-CN" altLang="en-US" dirty="0"/>
              <a:t>效果最好</a:t>
            </a:r>
          </a:p>
          <a:p>
            <a:r>
              <a:rPr lang="zh-CN" altLang="en-US" dirty="0"/>
              <a:t>参数共享策略在没有大幅损害性能的前提下减少了大约一半的参数量（与 </a:t>
            </a:r>
            <a:r>
              <a:rPr lang="en" altLang="zh-CN" dirty="0"/>
              <a:t>ALBERT </a:t>
            </a:r>
            <a:r>
              <a:rPr lang="zh-CN" altLang="en-US" dirty="0"/>
              <a:t>结论一致）</a:t>
            </a:r>
          </a:p>
          <a:p>
            <a:r>
              <a:rPr lang="en" altLang="zh-CN" dirty="0"/>
              <a:t>denoising objective </a:t>
            </a:r>
            <a:r>
              <a:rPr lang="zh-CN" altLang="en-US" dirty="0"/>
              <a:t>效果总是比 </a:t>
            </a:r>
            <a:r>
              <a:rPr lang="en" altLang="zh-CN" dirty="0"/>
              <a:t>language modeling objective </a:t>
            </a:r>
            <a:r>
              <a:rPr lang="zh-CN" altLang="en-US" dirty="0"/>
              <a:t>好</a:t>
            </a:r>
          </a:p>
          <a:p>
            <a:pPr marL="0" indent="0">
              <a:buNone/>
            </a:pPr>
            <a:endParaRPr kumimoji="1" lang="zh-CN" altLang="en-US" dirty="0"/>
          </a:p>
        </p:txBody>
      </p:sp>
      <p:pic>
        <p:nvPicPr>
          <p:cNvPr id="5" name="图片 4">
            <a:extLst>
              <a:ext uri="{FF2B5EF4-FFF2-40B4-BE49-F238E27FC236}">
                <a16:creationId xmlns:a16="http://schemas.microsoft.com/office/drawing/2014/main" id="{E2EEC452-067D-CE43-8C62-B26C6019A5F1}"/>
              </a:ext>
            </a:extLst>
          </p:cNvPr>
          <p:cNvPicPr>
            <a:picLocks noChangeAspect="1"/>
          </p:cNvPicPr>
          <p:nvPr/>
        </p:nvPicPr>
        <p:blipFill>
          <a:blip r:embed="rId2"/>
          <a:stretch>
            <a:fillRect/>
          </a:stretch>
        </p:blipFill>
        <p:spPr>
          <a:xfrm>
            <a:off x="673100" y="3641234"/>
            <a:ext cx="10845800" cy="3216766"/>
          </a:xfrm>
          <a:prstGeom prst="rect">
            <a:avLst/>
          </a:prstGeom>
        </p:spPr>
      </p:pic>
    </p:spTree>
    <p:extLst>
      <p:ext uri="{BB962C8B-B14F-4D97-AF65-F5344CB8AC3E}">
        <p14:creationId xmlns:p14="http://schemas.microsoft.com/office/powerpoint/2010/main" val="155955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64DAF-38CE-044F-A0B6-7C67130A3A13}"/>
              </a:ext>
            </a:extLst>
          </p:cNvPr>
          <p:cNvSpPr>
            <a:spLocks noGrp="1"/>
          </p:cNvSpPr>
          <p:nvPr>
            <p:ph type="title"/>
          </p:nvPr>
        </p:nvSpPr>
        <p:spPr/>
        <p:txBody>
          <a:bodyPr/>
          <a:lstStyle/>
          <a:p>
            <a:r>
              <a:rPr kumimoji="1" lang="zh-CN" altLang="en-US" dirty="0"/>
              <a:t>分析无监督的训练目标的影响</a:t>
            </a:r>
          </a:p>
        </p:txBody>
      </p:sp>
      <p:sp>
        <p:nvSpPr>
          <p:cNvPr id="3" name="内容占位符 2">
            <a:extLst>
              <a:ext uri="{FF2B5EF4-FFF2-40B4-BE49-F238E27FC236}">
                <a16:creationId xmlns:a16="http://schemas.microsoft.com/office/drawing/2014/main" id="{774922C0-0F2E-6742-BC8B-8380227CF760}"/>
              </a:ext>
            </a:extLst>
          </p:cNvPr>
          <p:cNvSpPr>
            <a:spLocks noGrp="1"/>
          </p:cNvSpPr>
          <p:nvPr>
            <p:ph idx="1"/>
          </p:nvPr>
        </p:nvSpPr>
        <p:spPr>
          <a:xfrm>
            <a:off x="838200" y="1825625"/>
            <a:ext cx="4215063" cy="4351338"/>
          </a:xfrm>
        </p:spPr>
        <p:txBody>
          <a:bodyPr/>
          <a:lstStyle/>
          <a:p>
            <a:r>
              <a:rPr kumimoji="1" lang="zh-CN" altLang="en-US" dirty="0"/>
              <a:t>层层拆解，从高层的训练目标一级级拆解到低层次的目标</a:t>
            </a:r>
            <a:endParaRPr kumimoji="1" lang="en-US" altLang="zh-CN" dirty="0"/>
          </a:p>
          <a:p>
            <a:r>
              <a:rPr lang="zh-CN" altLang="en-US" dirty="0"/>
              <a:t>总的来说就是每次考虑一种变化，在固定最好的</a:t>
            </a:r>
            <a:r>
              <a:rPr lang="en" altLang="zh-CN" dirty="0"/>
              <a:t>approach</a:t>
            </a:r>
            <a:r>
              <a:rPr lang="zh-CN" altLang="en-US" dirty="0"/>
              <a:t>之后再继续后面的实验</a:t>
            </a:r>
            <a:endParaRPr lang="en-US" altLang="zh-CN" dirty="0"/>
          </a:p>
          <a:p>
            <a:r>
              <a:rPr kumimoji="1" lang="zh-CN" altLang="en-US" dirty="0"/>
              <a:t>最终确定了之前提到的预训练方式</a:t>
            </a:r>
          </a:p>
        </p:txBody>
      </p:sp>
      <p:pic>
        <p:nvPicPr>
          <p:cNvPr id="4" name="图片 3">
            <a:extLst>
              <a:ext uri="{FF2B5EF4-FFF2-40B4-BE49-F238E27FC236}">
                <a16:creationId xmlns:a16="http://schemas.microsoft.com/office/drawing/2014/main" id="{104B8627-9DFD-FC47-950D-E26A1522F3F2}"/>
              </a:ext>
            </a:extLst>
          </p:cNvPr>
          <p:cNvPicPr>
            <a:picLocks noChangeAspect="1"/>
          </p:cNvPicPr>
          <p:nvPr/>
        </p:nvPicPr>
        <p:blipFill>
          <a:blip r:embed="rId2"/>
          <a:stretch>
            <a:fillRect/>
          </a:stretch>
        </p:blipFill>
        <p:spPr>
          <a:xfrm>
            <a:off x="4891171" y="2123229"/>
            <a:ext cx="7012071" cy="3756130"/>
          </a:xfrm>
          <a:prstGeom prst="rect">
            <a:avLst/>
          </a:prstGeom>
        </p:spPr>
      </p:pic>
    </p:spTree>
    <p:extLst>
      <p:ext uri="{BB962C8B-B14F-4D97-AF65-F5344CB8AC3E}">
        <p14:creationId xmlns:p14="http://schemas.microsoft.com/office/powerpoint/2010/main" val="360608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E8783-E364-BB4C-99E5-F619400482DB}"/>
              </a:ext>
            </a:extLst>
          </p:cNvPr>
          <p:cNvSpPr>
            <a:spLocks noGrp="1"/>
          </p:cNvSpPr>
          <p:nvPr>
            <p:ph type="title"/>
          </p:nvPr>
        </p:nvSpPr>
        <p:spPr/>
        <p:txBody>
          <a:bodyPr/>
          <a:lstStyle/>
          <a:p>
            <a:r>
              <a:rPr kumimoji="1" lang="zh-CN" altLang="en-US" dirty="0"/>
              <a:t>分析不同预训练数据集的影响</a:t>
            </a:r>
          </a:p>
        </p:txBody>
      </p:sp>
      <p:sp>
        <p:nvSpPr>
          <p:cNvPr id="3" name="内容占位符 2">
            <a:extLst>
              <a:ext uri="{FF2B5EF4-FFF2-40B4-BE49-F238E27FC236}">
                <a16:creationId xmlns:a16="http://schemas.microsoft.com/office/drawing/2014/main" id="{EE2C495A-043C-CE4E-A440-3B874840848F}"/>
              </a:ext>
            </a:extLst>
          </p:cNvPr>
          <p:cNvSpPr>
            <a:spLocks noGrp="1"/>
          </p:cNvSpPr>
          <p:nvPr>
            <p:ph idx="1"/>
          </p:nvPr>
        </p:nvSpPr>
        <p:spPr/>
        <p:txBody>
          <a:bodyPr/>
          <a:lstStyle/>
          <a:p>
            <a:r>
              <a:rPr lang="zh-CN" altLang="en-US" dirty="0"/>
              <a:t>未进行启发式过滤的 </a:t>
            </a:r>
            <a:r>
              <a:rPr lang="en" altLang="zh-CN" dirty="0"/>
              <a:t>C4 </a:t>
            </a:r>
            <a:r>
              <a:rPr lang="zh-CN" altLang="en-US" dirty="0"/>
              <a:t>数据集在所有任务中效果都很差，说明数据质量很重要</a:t>
            </a:r>
          </a:p>
          <a:p>
            <a:r>
              <a:rPr lang="zh-CN" altLang="en-US" dirty="0"/>
              <a:t>在某些情况下包含了某些领域的数据集优于多样化的 </a:t>
            </a:r>
            <a:r>
              <a:rPr lang="en" altLang="zh-CN" dirty="0"/>
              <a:t>C4</a:t>
            </a:r>
          </a:p>
          <a:p>
            <a:r>
              <a:rPr lang="zh-CN" altLang="en-US" dirty="0">
                <a:solidFill>
                  <a:srgbClr val="FF0000"/>
                </a:solidFill>
              </a:rPr>
              <a:t>对域内未标记的数据进行预训练可以提高下游任务的性能</a:t>
            </a:r>
          </a:p>
        </p:txBody>
      </p:sp>
      <p:pic>
        <p:nvPicPr>
          <p:cNvPr id="4" name="图片 3">
            <a:extLst>
              <a:ext uri="{FF2B5EF4-FFF2-40B4-BE49-F238E27FC236}">
                <a16:creationId xmlns:a16="http://schemas.microsoft.com/office/drawing/2014/main" id="{35114966-FB1C-BF4F-BEAC-DB1C34A8179A}"/>
              </a:ext>
            </a:extLst>
          </p:cNvPr>
          <p:cNvPicPr>
            <a:picLocks noChangeAspect="1"/>
          </p:cNvPicPr>
          <p:nvPr/>
        </p:nvPicPr>
        <p:blipFill>
          <a:blip r:embed="rId2"/>
          <a:stretch>
            <a:fillRect/>
          </a:stretch>
        </p:blipFill>
        <p:spPr>
          <a:xfrm>
            <a:off x="1250950" y="3671637"/>
            <a:ext cx="9690100" cy="2209800"/>
          </a:xfrm>
          <a:prstGeom prst="rect">
            <a:avLst/>
          </a:prstGeom>
        </p:spPr>
      </p:pic>
    </p:spTree>
    <p:extLst>
      <p:ext uri="{BB962C8B-B14F-4D97-AF65-F5344CB8AC3E}">
        <p14:creationId xmlns:p14="http://schemas.microsoft.com/office/powerpoint/2010/main" val="894500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82542-82E8-B84C-B330-FE91ED96CBA2}"/>
              </a:ext>
            </a:extLst>
          </p:cNvPr>
          <p:cNvSpPr>
            <a:spLocks noGrp="1"/>
          </p:cNvSpPr>
          <p:nvPr>
            <p:ph type="title"/>
          </p:nvPr>
        </p:nvSpPr>
        <p:spPr>
          <a:xfrm>
            <a:off x="838200" y="365125"/>
            <a:ext cx="4945480" cy="1325563"/>
          </a:xfrm>
        </p:spPr>
        <p:txBody>
          <a:bodyPr/>
          <a:lstStyle/>
          <a:p>
            <a:r>
              <a:rPr kumimoji="1" lang="zh-CN" altLang="en-US" dirty="0"/>
              <a:t>分析数据集大小的影响</a:t>
            </a:r>
          </a:p>
        </p:txBody>
      </p:sp>
      <p:sp>
        <p:nvSpPr>
          <p:cNvPr id="3" name="内容占位符 2">
            <a:extLst>
              <a:ext uri="{FF2B5EF4-FFF2-40B4-BE49-F238E27FC236}">
                <a16:creationId xmlns:a16="http://schemas.microsoft.com/office/drawing/2014/main" id="{33095481-6943-1B42-8693-FA5F7A46906E}"/>
              </a:ext>
            </a:extLst>
          </p:cNvPr>
          <p:cNvSpPr>
            <a:spLocks noGrp="1"/>
          </p:cNvSpPr>
          <p:nvPr>
            <p:ph idx="1"/>
          </p:nvPr>
        </p:nvSpPr>
        <p:spPr>
          <a:xfrm>
            <a:off x="838200" y="1825624"/>
            <a:ext cx="5257800" cy="3101975"/>
          </a:xfrm>
        </p:spPr>
        <p:txBody>
          <a:bodyPr>
            <a:normAutofit fontScale="92500" lnSpcReduction="10000"/>
          </a:bodyPr>
          <a:lstStyle/>
          <a:p>
            <a:r>
              <a:rPr lang="zh-CN" altLang="en-US" dirty="0"/>
              <a:t>随着数据集变小，模型性能变差。猜测原因为可能模型已经开始记住预训练数据集</a:t>
            </a:r>
          </a:p>
          <a:p>
            <a:r>
              <a:rPr lang="zh-CN" altLang="en-US" dirty="0"/>
              <a:t>一定程度的重复预训练数据可能不会有害</a:t>
            </a:r>
          </a:p>
          <a:p>
            <a:r>
              <a:rPr lang="zh-CN" altLang="en-US" dirty="0">
                <a:solidFill>
                  <a:srgbClr val="FF0000"/>
                </a:solidFill>
              </a:rPr>
              <a:t>建议尽可能使用大型的预训练数据集</a:t>
            </a:r>
            <a:r>
              <a:rPr lang="zh-CN" altLang="en-US" dirty="0"/>
              <a:t>（因为后面会看到额外的预训练可能是有益的）</a:t>
            </a:r>
            <a:endParaRPr kumimoji="1" lang="zh-CN" altLang="en-US" dirty="0"/>
          </a:p>
        </p:txBody>
      </p:sp>
      <p:pic>
        <p:nvPicPr>
          <p:cNvPr id="5" name="图片 4">
            <a:extLst>
              <a:ext uri="{FF2B5EF4-FFF2-40B4-BE49-F238E27FC236}">
                <a16:creationId xmlns:a16="http://schemas.microsoft.com/office/drawing/2014/main" id="{4D40CBDA-D696-2045-BF8B-A7CB29D5DDE1}"/>
              </a:ext>
            </a:extLst>
          </p:cNvPr>
          <p:cNvPicPr>
            <a:picLocks noChangeAspect="1"/>
          </p:cNvPicPr>
          <p:nvPr/>
        </p:nvPicPr>
        <p:blipFill>
          <a:blip r:embed="rId2"/>
          <a:stretch>
            <a:fillRect/>
          </a:stretch>
        </p:blipFill>
        <p:spPr>
          <a:xfrm>
            <a:off x="1200150" y="4927600"/>
            <a:ext cx="9791700" cy="1930400"/>
          </a:xfrm>
          <a:prstGeom prst="rect">
            <a:avLst/>
          </a:prstGeom>
        </p:spPr>
      </p:pic>
      <p:pic>
        <p:nvPicPr>
          <p:cNvPr id="6" name="图片 5">
            <a:extLst>
              <a:ext uri="{FF2B5EF4-FFF2-40B4-BE49-F238E27FC236}">
                <a16:creationId xmlns:a16="http://schemas.microsoft.com/office/drawing/2014/main" id="{96EE746C-2D8C-9849-9562-18E31BB8AC6D}"/>
              </a:ext>
            </a:extLst>
          </p:cNvPr>
          <p:cNvPicPr>
            <a:picLocks noChangeAspect="1"/>
          </p:cNvPicPr>
          <p:nvPr/>
        </p:nvPicPr>
        <p:blipFill>
          <a:blip r:embed="rId3"/>
          <a:stretch>
            <a:fillRect/>
          </a:stretch>
        </p:blipFill>
        <p:spPr>
          <a:xfrm>
            <a:off x="5943600" y="1320799"/>
            <a:ext cx="6248400" cy="3606800"/>
          </a:xfrm>
          <a:prstGeom prst="rect">
            <a:avLst/>
          </a:prstGeom>
        </p:spPr>
      </p:pic>
    </p:spTree>
    <p:extLst>
      <p:ext uri="{BB962C8B-B14F-4D97-AF65-F5344CB8AC3E}">
        <p14:creationId xmlns:p14="http://schemas.microsoft.com/office/powerpoint/2010/main" val="95693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3A8FD-6B1E-9E4F-A796-7ED8A99E6511}"/>
              </a:ext>
            </a:extLst>
          </p:cNvPr>
          <p:cNvSpPr>
            <a:spLocks noGrp="1"/>
          </p:cNvSpPr>
          <p:nvPr>
            <p:ph type="title"/>
          </p:nvPr>
        </p:nvSpPr>
        <p:spPr/>
        <p:txBody>
          <a:bodyPr/>
          <a:lstStyle/>
          <a:p>
            <a:r>
              <a:rPr kumimoji="1" lang="zh-CN" altLang="en-US" dirty="0"/>
              <a:t>适配到下游任务的策略</a:t>
            </a:r>
          </a:p>
        </p:txBody>
      </p:sp>
      <p:sp>
        <p:nvSpPr>
          <p:cNvPr id="3" name="内容占位符 2">
            <a:extLst>
              <a:ext uri="{FF2B5EF4-FFF2-40B4-BE49-F238E27FC236}">
                <a16:creationId xmlns:a16="http://schemas.microsoft.com/office/drawing/2014/main" id="{468FA3AF-1919-7844-8F3C-5AA3A6F82BB3}"/>
              </a:ext>
            </a:extLst>
          </p:cNvPr>
          <p:cNvSpPr>
            <a:spLocks noGrp="1"/>
          </p:cNvSpPr>
          <p:nvPr>
            <p:ph idx="1"/>
          </p:nvPr>
        </p:nvSpPr>
        <p:spPr/>
        <p:txBody>
          <a:bodyPr/>
          <a:lstStyle/>
          <a:p>
            <a:r>
              <a:rPr lang="en" altLang="zh-CN" dirty="0"/>
              <a:t>Fine-tuning methods</a:t>
            </a:r>
          </a:p>
          <a:p>
            <a:r>
              <a:rPr lang="en" altLang="zh-CN" dirty="0"/>
              <a:t>Multi-task learning</a:t>
            </a:r>
          </a:p>
          <a:p>
            <a:r>
              <a:rPr lang="en" altLang="zh-CN" dirty="0"/>
              <a:t>Combining multi-task learning with fine-tuning</a:t>
            </a:r>
            <a:br>
              <a:rPr lang="en" altLang="zh-CN" dirty="0"/>
            </a:br>
            <a:br>
              <a:rPr lang="en" altLang="zh-CN" dirty="0"/>
            </a:br>
            <a:br>
              <a:rPr lang="en" altLang="zh-CN" dirty="0"/>
            </a:br>
            <a:endParaRPr kumimoji="1" lang="zh-CN" altLang="en-US" dirty="0"/>
          </a:p>
        </p:txBody>
      </p:sp>
    </p:spTree>
    <p:extLst>
      <p:ext uri="{BB962C8B-B14F-4D97-AF65-F5344CB8AC3E}">
        <p14:creationId xmlns:p14="http://schemas.microsoft.com/office/powerpoint/2010/main" val="3026298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3000D-A3C3-AB4F-87CD-6ECB67D50851}"/>
              </a:ext>
            </a:extLst>
          </p:cNvPr>
          <p:cNvSpPr>
            <a:spLocks noGrp="1"/>
          </p:cNvSpPr>
          <p:nvPr>
            <p:ph type="title"/>
          </p:nvPr>
        </p:nvSpPr>
        <p:spPr/>
        <p:txBody>
          <a:bodyPr/>
          <a:lstStyle/>
          <a:p>
            <a:r>
              <a:rPr lang="en" altLang="zh-CN" dirty="0"/>
              <a:t>Fine-tuning methods</a:t>
            </a:r>
            <a:endParaRPr kumimoji="1" lang="zh-CN" altLang="en-US" dirty="0"/>
          </a:p>
        </p:txBody>
      </p:sp>
      <p:sp>
        <p:nvSpPr>
          <p:cNvPr id="3" name="内容占位符 2">
            <a:extLst>
              <a:ext uri="{FF2B5EF4-FFF2-40B4-BE49-F238E27FC236}">
                <a16:creationId xmlns:a16="http://schemas.microsoft.com/office/drawing/2014/main" id="{FC471413-C0C7-F741-9AB6-8090E266837F}"/>
              </a:ext>
            </a:extLst>
          </p:cNvPr>
          <p:cNvSpPr>
            <a:spLocks noGrp="1"/>
          </p:cNvSpPr>
          <p:nvPr>
            <p:ph idx="1"/>
          </p:nvPr>
        </p:nvSpPr>
        <p:spPr/>
        <p:txBody>
          <a:bodyPr/>
          <a:lstStyle/>
          <a:p>
            <a:r>
              <a:rPr lang="en" altLang="zh-CN" dirty="0"/>
              <a:t>adapter layers</a:t>
            </a:r>
            <a:r>
              <a:rPr lang="zh-CN" altLang="en" dirty="0"/>
              <a:t>：</a:t>
            </a:r>
            <a:r>
              <a:rPr lang="zh-CN" altLang="en-US" dirty="0"/>
              <a:t>在之前 </a:t>
            </a:r>
            <a:r>
              <a:rPr lang="en" altLang="zh-CN" dirty="0"/>
              <a:t>Transformer </a:t>
            </a:r>
            <a:r>
              <a:rPr lang="zh-CN" altLang="en-US" dirty="0"/>
              <a:t>的基础上，在每个 </a:t>
            </a:r>
            <a:r>
              <a:rPr lang="en" altLang="zh-CN" dirty="0"/>
              <a:t>block </a:t>
            </a:r>
            <a:r>
              <a:rPr lang="zh-CN" altLang="en-US" dirty="0"/>
              <a:t>的每个 </a:t>
            </a:r>
            <a:r>
              <a:rPr lang="en" altLang="zh-CN" dirty="0"/>
              <a:t>feed-forward </a:t>
            </a:r>
            <a:r>
              <a:rPr lang="zh-CN" altLang="en-US" dirty="0"/>
              <a:t>层之后加上全新的 </a:t>
            </a:r>
            <a:r>
              <a:rPr lang="en" altLang="zh-CN" dirty="0"/>
              <a:t>dense-</a:t>
            </a:r>
            <a:r>
              <a:rPr lang="en" altLang="zh-CN" dirty="0" err="1"/>
              <a:t>ReLU</a:t>
            </a:r>
            <a:r>
              <a:rPr lang="en" altLang="zh-CN" dirty="0"/>
              <a:t>-dense </a:t>
            </a:r>
            <a:r>
              <a:rPr lang="zh-CN" altLang="en-US" dirty="0"/>
              <a:t>层。我们只需微调这个层和 </a:t>
            </a:r>
            <a:r>
              <a:rPr lang="en" altLang="zh-CN" dirty="0"/>
              <a:t>layer norm</a:t>
            </a:r>
            <a:r>
              <a:rPr lang="zh-CN" altLang="en" dirty="0"/>
              <a:t>。</a:t>
            </a:r>
            <a:r>
              <a:rPr lang="zh-CN" altLang="en-US" dirty="0"/>
              <a:t>第二个 </a:t>
            </a:r>
            <a:r>
              <a:rPr lang="en" altLang="zh-CN" dirty="0"/>
              <a:t>dense </a:t>
            </a:r>
            <a:r>
              <a:rPr lang="zh-CN" altLang="en-US" dirty="0"/>
              <a:t>层维度被设置为匹配后面的输入，第一个 </a:t>
            </a:r>
            <a:r>
              <a:rPr lang="en" altLang="zh-CN" dirty="0"/>
              <a:t>dense </a:t>
            </a:r>
            <a:r>
              <a:rPr lang="zh-CN" altLang="en-US" dirty="0"/>
              <a:t>层的维度我们将考虑赋为不同的值以观察效果</a:t>
            </a:r>
          </a:p>
          <a:p>
            <a:r>
              <a:rPr lang="en" altLang="zh-CN" dirty="0"/>
              <a:t>gradual unfreezing</a:t>
            </a:r>
            <a:r>
              <a:rPr lang="zh-CN" altLang="en" dirty="0"/>
              <a:t>：</a:t>
            </a:r>
            <a:r>
              <a:rPr lang="zh-CN" altLang="en-US" dirty="0"/>
              <a:t>随着时间的流逝，从最后一层到所有的层，越来越多的模型参数会进行微调。在 </a:t>
            </a:r>
            <a:r>
              <a:rPr lang="en" altLang="zh-CN" dirty="0"/>
              <a:t>encoder-decoder </a:t>
            </a:r>
            <a:r>
              <a:rPr lang="zh-CN" altLang="en-US" dirty="0"/>
              <a:t>模型中，从尾到头并行的解冻 </a:t>
            </a:r>
            <a:r>
              <a:rPr lang="en" altLang="zh-CN" dirty="0"/>
              <a:t>encoder </a:t>
            </a:r>
            <a:r>
              <a:rPr lang="zh-CN" altLang="en-US" dirty="0"/>
              <a:t>和 </a:t>
            </a:r>
            <a:r>
              <a:rPr lang="en" altLang="zh-CN" dirty="0"/>
              <a:t>decoder </a:t>
            </a:r>
            <a:r>
              <a:rPr lang="zh-CN" altLang="en-US" dirty="0"/>
              <a:t>中的层。而输出分类矩阵和输入嵌入矩阵共享，所以整个过程它们都参与微调</a:t>
            </a:r>
          </a:p>
          <a:p>
            <a:endParaRPr kumimoji="1" lang="zh-CN" altLang="en-US" dirty="0"/>
          </a:p>
        </p:txBody>
      </p:sp>
    </p:spTree>
    <p:extLst>
      <p:ext uri="{BB962C8B-B14F-4D97-AF65-F5344CB8AC3E}">
        <p14:creationId xmlns:p14="http://schemas.microsoft.com/office/powerpoint/2010/main" val="43245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A1E3C-8A12-2445-87D6-47C3BCFB85BA}"/>
              </a:ext>
            </a:extLst>
          </p:cNvPr>
          <p:cNvSpPr>
            <a:spLocks noGrp="1"/>
          </p:cNvSpPr>
          <p:nvPr>
            <p:ph type="title"/>
          </p:nvPr>
        </p:nvSpPr>
        <p:spPr/>
        <p:txBody>
          <a:bodyPr/>
          <a:lstStyle/>
          <a:p>
            <a:r>
              <a:rPr lang="en" altLang="zh-CN" dirty="0"/>
              <a:t>Fine-tuning methods</a:t>
            </a:r>
            <a:endParaRPr kumimoji="1" lang="zh-CN" altLang="en-US" dirty="0"/>
          </a:p>
        </p:txBody>
      </p:sp>
      <p:sp>
        <p:nvSpPr>
          <p:cNvPr id="3" name="内容占位符 2">
            <a:extLst>
              <a:ext uri="{FF2B5EF4-FFF2-40B4-BE49-F238E27FC236}">
                <a16:creationId xmlns:a16="http://schemas.microsoft.com/office/drawing/2014/main" id="{72F441A7-C940-804A-89D8-13165703B415}"/>
              </a:ext>
            </a:extLst>
          </p:cNvPr>
          <p:cNvSpPr>
            <a:spLocks noGrp="1"/>
          </p:cNvSpPr>
          <p:nvPr>
            <p:ph idx="1"/>
          </p:nvPr>
        </p:nvSpPr>
        <p:spPr/>
        <p:txBody>
          <a:bodyPr/>
          <a:lstStyle/>
          <a:p>
            <a:r>
              <a:rPr lang="zh-CN" altLang="en-US" dirty="0"/>
              <a:t>只要将维度适当地缩放到任务大小，</a:t>
            </a:r>
            <a:r>
              <a:rPr lang="en" altLang="zh-CN" dirty="0"/>
              <a:t>adapter layers </a:t>
            </a:r>
            <a:r>
              <a:rPr lang="zh-CN" altLang="en-US" dirty="0"/>
              <a:t>可能是一种在较少参数量上有前途的微调方案</a:t>
            </a:r>
          </a:p>
          <a:p>
            <a:r>
              <a:rPr lang="zh-CN" altLang="en-US" dirty="0"/>
              <a:t>尽管在微调过程中有一定加速作用，但 </a:t>
            </a:r>
            <a:r>
              <a:rPr lang="en" altLang="zh-CN" dirty="0"/>
              <a:t>gradual unfreezing </a:t>
            </a:r>
            <a:r>
              <a:rPr lang="zh-CN" altLang="en-US" dirty="0"/>
              <a:t>在所有任务中造成了轻微的性能下降</a:t>
            </a:r>
          </a:p>
          <a:p>
            <a:endParaRPr kumimoji="1" lang="zh-CN" altLang="en-US" dirty="0"/>
          </a:p>
        </p:txBody>
      </p:sp>
      <p:pic>
        <p:nvPicPr>
          <p:cNvPr id="4" name="图片 3">
            <a:extLst>
              <a:ext uri="{FF2B5EF4-FFF2-40B4-BE49-F238E27FC236}">
                <a16:creationId xmlns:a16="http://schemas.microsoft.com/office/drawing/2014/main" id="{8A60FD2A-A31E-9346-98E1-F39D16B21899}"/>
              </a:ext>
            </a:extLst>
          </p:cNvPr>
          <p:cNvPicPr>
            <a:picLocks noChangeAspect="1"/>
          </p:cNvPicPr>
          <p:nvPr/>
        </p:nvPicPr>
        <p:blipFill>
          <a:blip r:embed="rId2"/>
          <a:stretch>
            <a:fillRect/>
          </a:stretch>
        </p:blipFill>
        <p:spPr>
          <a:xfrm>
            <a:off x="1397000" y="4014537"/>
            <a:ext cx="9398000" cy="2197100"/>
          </a:xfrm>
          <a:prstGeom prst="rect">
            <a:avLst/>
          </a:prstGeom>
        </p:spPr>
      </p:pic>
    </p:spTree>
    <p:extLst>
      <p:ext uri="{BB962C8B-B14F-4D97-AF65-F5344CB8AC3E}">
        <p14:creationId xmlns:p14="http://schemas.microsoft.com/office/powerpoint/2010/main" val="402501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26E5B-8E72-F142-910D-370AC4EEE24D}"/>
              </a:ext>
            </a:extLst>
          </p:cNvPr>
          <p:cNvSpPr>
            <a:spLocks noGrp="1"/>
          </p:cNvSpPr>
          <p:nvPr>
            <p:ph type="title"/>
          </p:nvPr>
        </p:nvSpPr>
        <p:spPr/>
        <p:txBody>
          <a:bodyPr/>
          <a:lstStyle/>
          <a:p>
            <a:r>
              <a:rPr lang="zh-CN" altLang="zh-CN" dirty="0"/>
              <a:t>Exploring the Limits of Transfer Learning with a Unified Text-to-Text Transformer</a:t>
            </a:r>
          </a:p>
        </p:txBody>
      </p:sp>
      <p:sp>
        <p:nvSpPr>
          <p:cNvPr id="3" name="内容占位符 2">
            <a:extLst>
              <a:ext uri="{FF2B5EF4-FFF2-40B4-BE49-F238E27FC236}">
                <a16:creationId xmlns:a16="http://schemas.microsoft.com/office/drawing/2014/main" id="{FB1CD7F7-E44D-1843-9734-8C0CA596467E}"/>
              </a:ext>
            </a:extLst>
          </p:cNvPr>
          <p:cNvSpPr>
            <a:spLocks noGrp="1"/>
          </p:cNvSpPr>
          <p:nvPr>
            <p:ph idx="1"/>
          </p:nvPr>
        </p:nvSpPr>
        <p:spPr>
          <a:xfrm>
            <a:off x="838200" y="4691743"/>
            <a:ext cx="10439399" cy="1485220"/>
          </a:xfrm>
        </p:spPr>
        <p:txBody>
          <a:bodyPr>
            <a:normAutofit fontScale="70000" lnSpcReduction="20000"/>
          </a:bodyPr>
          <a:lstStyle/>
          <a:p>
            <a:r>
              <a:rPr kumimoji="1" lang="en-US" altLang="zh-CN" dirty="0"/>
              <a:t>T5</a:t>
            </a:r>
            <a:r>
              <a:rPr kumimoji="1" lang="zh-CN" altLang="en-US" dirty="0"/>
              <a:t>将所有的</a:t>
            </a:r>
            <a:r>
              <a:rPr kumimoji="1" lang="en-US" altLang="zh-CN" dirty="0"/>
              <a:t>text-based</a:t>
            </a:r>
            <a:r>
              <a:rPr kumimoji="1" lang="zh-CN" altLang="en-US" dirty="0"/>
              <a:t>问题转换成</a:t>
            </a:r>
            <a:r>
              <a:rPr kumimoji="1" lang="en-US" altLang="zh-CN" dirty="0"/>
              <a:t>text-to-text</a:t>
            </a:r>
            <a:r>
              <a:rPr kumimoji="1" lang="zh-CN" altLang="en-US" dirty="0"/>
              <a:t>框架</a:t>
            </a:r>
            <a:endParaRPr kumimoji="1" lang="en-US" altLang="zh-CN" dirty="0"/>
          </a:p>
          <a:p>
            <a:r>
              <a:rPr kumimoji="1" lang="zh-CN" altLang="en-US" dirty="0"/>
              <a:t>同一个模型可以解决不同的问题</a:t>
            </a:r>
            <a:endParaRPr kumimoji="1" lang="en-US" altLang="zh-CN" dirty="0"/>
          </a:p>
          <a:p>
            <a:r>
              <a:rPr kumimoji="1" lang="zh-CN" altLang="en-US" dirty="0"/>
              <a:t>在各类榜单上，</a:t>
            </a:r>
            <a:r>
              <a:rPr kumimoji="1" lang="en-US" altLang="zh-CN" dirty="0"/>
              <a:t>T5</a:t>
            </a:r>
            <a:r>
              <a:rPr kumimoji="1" lang="zh-CN" altLang="en-US" dirty="0"/>
              <a:t>都拥有接近最好的性能</a:t>
            </a:r>
            <a:endParaRPr kumimoji="1" lang="en-US" altLang="zh-CN" dirty="0"/>
          </a:p>
          <a:p>
            <a:r>
              <a:rPr kumimoji="1" lang="zh-CN" altLang="en-US" dirty="0"/>
              <a:t>模型，数据，代码全部开源，实现了</a:t>
            </a:r>
            <a:r>
              <a:rPr kumimoji="1" lang="en-US" altLang="zh-CN" dirty="0"/>
              <a:t>NLU</a:t>
            </a:r>
            <a:r>
              <a:rPr kumimoji="1" lang="zh-CN" altLang="en-US" dirty="0"/>
              <a:t>，自回归文本生成，条件文本生成（</a:t>
            </a:r>
            <a:r>
              <a:rPr kumimoji="1" lang="en-US" altLang="zh-CN" dirty="0"/>
              <a:t>Seq2Seq</a:t>
            </a:r>
            <a:r>
              <a:rPr kumimoji="1" lang="zh-CN" altLang="en-US" dirty="0"/>
              <a:t>）</a:t>
            </a:r>
          </a:p>
        </p:txBody>
      </p:sp>
      <p:pic>
        <p:nvPicPr>
          <p:cNvPr id="1026" name="Picture 2" descr="t5-text-to-text">
            <a:extLst>
              <a:ext uri="{FF2B5EF4-FFF2-40B4-BE49-F238E27FC236}">
                <a16:creationId xmlns:a16="http://schemas.microsoft.com/office/drawing/2014/main" id="{6B2D446B-AFF7-4349-9010-53F902C26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690688"/>
            <a:ext cx="7848600" cy="277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20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F4FB4-0932-AC45-B516-A6D2F549C4EA}"/>
              </a:ext>
            </a:extLst>
          </p:cNvPr>
          <p:cNvSpPr>
            <a:spLocks noGrp="1"/>
          </p:cNvSpPr>
          <p:nvPr>
            <p:ph type="title"/>
          </p:nvPr>
        </p:nvSpPr>
        <p:spPr/>
        <p:txBody>
          <a:bodyPr/>
          <a:lstStyle/>
          <a:p>
            <a:r>
              <a:rPr lang="en" altLang="zh-CN" dirty="0"/>
              <a:t>Multi-task learning</a:t>
            </a:r>
            <a:endParaRPr kumimoji="1" lang="zh-CN" altLang="en-US" dirty="0"/>
          </a:p>
        </p:txBody>
      </p:sp>
      <p:sp>
        <p:nvSpPr>
          <p:cNvPr id="3" name="内容占位符 2">
            <a:extLst>
              <a:ext uri="{FF2B5EF4-FFF2-40B4-BE49-F238E27FC236}">
                <a16:creationId xmlns:a16="http://schemas.microsoft.com/office/drawing/2014/main" id="{6B9D4676-3BC8-674E-A015-36A2BE1809A7}"/>
              </a:ext>
            </a:extLst>
          </p:cNvPr>
          <p:cNvSpPr>
            <a:spLocks noGrp="1"/>
          </p:cNvSpPr>
          <p:nvPr>
            <p:ph idx="1"/>
          </p:nvPr>
        </p:nvSpPr>
        <p:spPr/>
        <p:txBody>
          <a:bodyPr>
            <a:normAutofit fontScale="92500"/>
          </a:bodyPr>
          <a:lstStyle/>
          <a:p>
            <a:r>
              <a:rPr lang="en" altLang="zh-CN" dirty="0"/>
              <a:t>multi-task learning </a:t>
            </a:r>
            <a:r>
              <a:rPr lang="zh-CN" altLang="en-US" dirty="0"/>
              <a:t>是在预训练阶段对于该模型同时训练多个任务，也即该模型参数在这些任务间共享。在统一的 </a:t>
            </a:r>
            <a:r>
              <a:rPr lang="en" altLang="zh-CN" dirty="0"/>
              <a:t>text-to-text </a:t>
            </a:r>
            <a:r>
              <a:rPr lang="zh-CN" altLang="en-US" dirty="0"/>
              <a:t>框架下，</a:t>
            </a:r>
            <a:r>
              <a:rPr lang="en" altLang="zh-CN" dirty="0"/>
              <a:t>multi-task </a:t>
            </a:r>
            <a:r>
              <a:rPr lang="zh-CN" altLang="en-US" dirty="0"/>
              <a:t>对应着 </a:t>
            </a:r>
            <a:r>
              <a:rPr lang="en" altLang="zh-CN" dirty="0"/>
              <a:t>mixing datasets</a:t>
            </a:r>
            <a:r>
              <a:rPr lang="zh-CN" altLang="en" dirty="0"/>
              <a:t>。</a:t>
            </a:r>
            <a:r>
              <a:rPr lang="zh-CN" altLang="en-US" dirty="0"/>
              <a:t>而其他 </a:t>
            </a:r>
            <a:r>
              <a:rPr lang="en" altLang="zh-CN" dirty="0"/>
              <a:t>NLP </a:t>
            </a:r>
            <a:r>
              <a:rPr lang="zh-CN" altLang="en-US" dirty="0"/>
              <a:t>常见的做法是为多任务对应不同的分类层或者使用不同的损失函数</a:t>
            </a:r>
          </a:p>
          <a:p>
            <a:r>
              <a:rPr lang="zh-CN" altLang="en-US" dirty="0"/>
              <a:t>我们的目标是不对模型进行 </a:t>
            </a:r>
            <a:r>
              <a:rPr lang="en" altLang="zh-CN" dirty="0"/>
              <a:t>under or over-train</a:t>
            </a:r>
            <a:r>
              <a:rPr lang="zh-CN" altLang="en" dirty="0"/>
              <a:t>，</a:t>
            </a:r>
            <a:r>
              <a:rPr lang="zh-CN" altLang="en-US" dirty="0"/>
              <a:t>也就是说，希望模型从给定任务中看到足够的数据以使其能够很好地执行任务，但又不想看到太多数据以致于记住训练集</a:t>
            </a:r>
            <a:endParaRPr lang="en-US" altLang="zh-CN" dirty="0"/>
          </a:p>
          <a:p>
            <a:r>
              <a:rPr lang="zh-CN" altLang="en-US" dirty="0"/>
              <a:t>另一个问题是 </a:t>
            </a:r>
            <a:r>
              <a:rPr lang="en" altLang="zh-CN" dirty="0"/>
              <a:t>task interference </a:t>
            </a:r>
            <a:r>
              <a:rPr lang="zh-CN" altLang="en-US" dirty="0"/>
              <a:t>和 </a:t>
            </a:r>
            <a:r>
              <a:rPr lang="en" altLang="zh-CN" dirty="0"/>
              <a:t>negative transfer</a:t>
            </a:r>
            <a:r>
              <a:rPr lang="zh-CN" altLang="en" dirty="0"/>
              <a:t>（</a:t>
            </a:r>
            <a:r>
              <a:rPr lang="en" altLang="zh-CN" dirty="0"/>
              <a:t>ERNIE 2.0 </a:t>
            </a:r>
            <a:r>
              <a:rPr lang="zh-CN" altLang="en-US" dirty="0"/>
              <a:t>中类似的动机）。因此下面探索各个任务不同数据比例带来的影响</a:t>
            </a:r>
            <a:br>
              <a:rPr lang="zh-CN" altLang="en-US" dirty="0"/>
            </a:br>
            <a:br>
              <a:rPr lang="zh-CN" altLang="en-US" dirty="0"/>
            </a:br>
            <a:endParaRPr kumimoji="1" lang="zh-CN" altLang="en-US" dirty="0"/>
          </a:p>
        </p:txBody>
      </p:sp>
    </p:spTree>
    <p:extLst>
      <p:ext uri="{BB962C8B-B14F-4D97-AF65-F5344CB8AC3E}">
        <p14:creationId xmlns:p14="http://schemas.microsoft.com/office/powerpoint/2010/main" val="93389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7148C-1894-7F47-9C53-5C92A59658F1}"/>
              </a:ext>
            </a:extLst>
          </p:cNvPr>
          <p:cNvSpPr>
            <a:spLocks noGrp="1"/>
          </p:cNvSpPr>
          <p:nvPr>
            <p:ph type="title"/>
          </p:nvPr>
        </p:nvSpPr>
        <p:spPr/>
        <p:txBody>
          <a:bodyPr/>
          <a:lstStyle/>
          <a:p>
            <a:r>
              <a:rPr lang="en" altLang="zh-CN" dirty="0"/>
              <a:t>Multi-task learning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7F5630F-7C2E-294C-B688-9320D41AFF1D}"/>
                  </a:ext>
                </a:extLst>
              </p:cNvPr>
              <p:cNvSpPr>
                <a:spLocks noGrp="1"/>
              </p:cNvSpPr>
              <p:nvPr>
                <p:ph idx="1"/>
              </p:nvPr>
            </p:nvSpPr>
            <p:spPr/>
            <p:txBody>
              <a:bodyPr/>
              <a:lstStyle/>
              <a:p>
                <a:r>
                  <a:rPr lang="zh-CN" altLang="en-US" dirty="0"/>
                  <a:t>直接按照数据集比例进行采样是不可行的，因为非监督降噪任务的数据集太庞大了，以致于在数据集比较小的监督任务上 </a:t>
                </a:r>
                <a:r>
                  <a:rPr lang="en" altLang="zh-CN" dirty="0"/>
                  <a:t>undertrain</a:t>
                </a:r>
                <a:r>
                  <a:rPr lang="zh-CN" altLang="en" dirty="0"/>
                  <a:t>。</a:t>
                </a:r>
                <a:r>
                  <a:rPr lang="zh-CN" altLang="en-US" dirty="0"/>
                  <a:t>因此采用一个人工限制来干扰这个比例：</a:t>
                </a:r>
              </a:p>
              <a:p>
                <a:r>
                  <a:rPr lang="zh-CN" altLang="en-US" b="0" dirty="0"/>
                  <a:t>每个任务的放缩因子，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e>
                        </m:d>
                      </m:e>
                    </m:func>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e>
                    </m:nary>
                  </m:oMath>
                </a14:m>
                <a:endParaRPr lang="en-US" altLang="zh-CN" dirty="0"/>
              </a:p>
              <a:p>
                <a:r>
                  <a:rPr lang="zh-CN" altLang="en-US" b="0" dirty="0"/>
                  <a:t>每个</a:t>
                </a:r>
                <a:r>
                  <a:rPr lang="zh-CN" altLang="en-US" dirty="0"/>
                  <a:t>任务的采样概率，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𝑚</m:t>
                        </m:r>
                      </m:sub>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sup>
                    </m:sSub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sup>
                        </m:sSubSup>
                      </m:e>
                    </m:nary>
                  </m:oMath>
                </a14:m>
                <a:endParaRPr lang="en-US" altLang="zh-CN" dirty="0"/>
              </a:p>
              <a:p>
                <a:r>
                  <a:rPr lang="zh-CN" altLang="en-US" dirty="0"/>
                  <a:t>同样训练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19</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2</m:t>
                        </m:r>
                      </m:e>
                      <m:sup>
                        <m:r>
                          <a:rPr lang="en-US" altLang="zh-CN" b="0" i="0" smtClean="0">
                            <a:latin typeface="Cambria Math" panose="02040503050406030204" pitchFamily="18" charset="0"/>
                          </a:rPr>
                          <m:t>18</m:t>
                        </m:r>
                      </m:sup>
                    </m:sSup>
                  </m:oMath>
                </a14:m>
                <a:r>
                  <a:rPr lang="zh-CN" altLang="en-US" dirty="0"/>
                  <a:t>步</a:t>
                </a:r>
                <a:br>
                  <a:rPr lang="zh-CN" altLang="en-US" dirty="0"/>
                </a:br>
                <a:endParaRPr kumimoji="1" lang="zh-CN" altLang="en-US" dirty="0"/>
              </a:p>
            </p:txBody>
          </p:sp>
        </mc:Choice>
        <mc:Fallback xmlns="">
          <p:sp>
            <p:nvSpPr>
              <p:cNvPr id="3" name="内容占位符 2">
                <a:extLst>
                  <a:ext uri="{FF2B5EF4-FFF2-40B4-BE49-F238E27FC236}">
                    <a16:creationId xmlns:a16="http://schemas.microsoft.com/office/drawing/2014/main" id="{47F5630F-7C2E-294C-B688-9320D41AFF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49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22628-4F05-9240-94ED-284F48A94A03}"/>
              </a:ext>
            </a:extLst>
          </p:cNvPr>
          <p:cNvSpPr>
            <a:spLocks noGrp="1"/>
          </p:cNvSpPr>
          <p:nvPr>
            <p:ph type="title"/>
          </p:nvPr>
        </p:nvSpPr>
        <p:spPr/>
        <p:txBody>
          <a:bodyPr/>
          <a:lstStyle/>
          <a:p>
            <a:r>
              <a:rPr lang="en" altLang="zh-CN" dirty="0"/>
              <a:t>Multi-task learning</a:t>
            </a:r>
            <a:endParaRPr kumimoji="1" lang="zh-CN" altLang="en-US" dirty="0"/>
          </a:p>
        </p:txBody>
      </p:sp>
      <p:sp>
        <p:nvSpPr>
          <p:cNvPr id="3" name="内容占位符 2">
            <a:extLst>
              <a:ext uri="{FF2B5EF4-FFF2-40B4-BE49-F238E27FC236}">
                <a16:creationId xmlns:a16="http://schemas.microsoft.com/office/drawing/2014/main" id="{DB4E7ED8-54ED-9C44-87DA-CE3218EDBBFD}"/>
              </a:ext>
            </a:extLst>
          </p:cNvPr>
          <p:cNvSpPr>
            <a:spLocks noGrp="1"/>
          </p:cNvSpPr>
          <p:nvPr>
            <p:ph idx="1"/>
          </p:nvPr>
        </p:nvSpPr>
        <p:spPr>
          <a:xfrm>
            <a:off x="838200" y="1825625"/>
            <a:ext cx="10515600" cy="1603375"/>
          </a:xfrm>
        </p:spPr>
        <p:txBody>
          <a:bodyPr>
            <a:normAutofit fontScale="92500" lnSpcReduction="20000"/>
          </a:bodyPr>
          <a:lstStyle/>
          <a:p>
            <a:r>
              <a:rPr lang="zh-CN" altLang="en-US" dirty="0"/>
              <a:t>在大多数任务上，</a:t>
            </a:r>
            <a:r>
              <a:rPr lang="en" altLang="zh-CN" dirty="0"/>
              <a:t>multi-task training </a:t>
            </a:r>
            <a:r>
              <a:rPr lang="zh-CN" altLang="en-US" dirty="0"/>
              <a:t>不如 </a:t>
            </a:r>
            <a:r>
              <a:rPr lang="en" altLang="zh-CN" dirty="0"/>
              <a:t>pre-train then fine-tune</a:t>
            </a:r>
          </a:p>
          <a:p>
            <a:r>
              <a:rPr lang="zh-CN" altLang="en-US" dirty="0"/>
              <a:t>相等概率的混合数据集会严重地损害性能</a:t>
            </a:r>
            <a:endParaRPr lang="en-US" altLang="zh-CN" dirty="0"/>
          </a:p>
          <a:p>
            <a:r>
              <a:rPr lang="zh-CN" altLang="en-US" dirty="0"/>
              <a:t>总体的结论</a:t>
            </a:r>
            <a:r>
              <a:rPr lang="en-US" altLang="zh-CN" dirty="0"/>
              <a:t>: </a:t>
            </a:r>
            <a:r>
              <a:rPr lang="en" altLang="zh-CN" dirty="0"/>
              <a:t>multitask training</a:t>
            </a:r>
            <a:r>
              <a:rPr lang="zh-CN" altLang="en-US" dirty="0"/>
              <a:t>一般会比先</a:t>
            </a:r>
            <a:r>
              <a:rPr lang="en" altLang="zh-CN" dirty="0"/>
              <a:t>pretrain</a:t>
            </a:r>
            <a:r>
              <a:rPr lang="zh-CN" altLang="en-US" dirty="0"/>
              <a:t>再</a:t>
            </a:r>
            <a:r>
              <a:rPr lang="en" altLang="zh-CN" dirty="0"/>
              <a:t>finetune</a:t>
            </a:r>
            <a:r>
              <a:rPr lang="zh-CN" altLang="en-US" dirty="0"/>
              <a:t>差</a:t>
            </a:r>
            <a:r>
              <a:rPr lang="en-US" altLang="zh-CN" dirty="0"/>
              <a:t>. </a:t>
            </a:r>
            <a:r>
              <a:rPr lang="zh-CN" altLang="en-US" dirty="0"/>
              <a:t>对不同的任务</a:t>
            </a:r>
            <a:r>
              <a:rPr lang="en-US" altLang="zh-CN" dirty="0"/>
              <a:t>, </a:t>
            </a:r>
            <a:r>
              <a:rPr lang="en" altLang="zh-CN" dirty="0"/>
              <a:t>K</a:t>
            </a:r>
            <a:r>
              <a:rPr lang="zh-CN" altLang="en-US" dirty="0"/>
              <a:t>会有不同的最优值，而</a:t>
            </a:r>
            <a:r>
              <a:rPr lang="en" altLang="zh-CN" dirty="0"/>
              <a:t>T</a:t>
            </a:r>
            <a:r>
              <a:rPr lang="zh-CN" altLang="en-US" dirty="0"/>
              <a:t>有一个共同的最优值</a:t>
            </a:r>
            <a:r>
              <a:rPr lang="en-US" altLang="zh-CN" dirty="0"/>
              <a:t>T=2</a:t>
            </a:r>
            <a:endParaRPr kumimoji="1" lang="zh-CN" altLang="en-US" dirty="0"/>
          </a:p>
        </p:txBody>
      </p:sp>
      <p:pic>
        <p:nvPicPr>
          <p:cNvPr id="4" name="图片 3">
            <a:extLst>
              <a:ext uri="{FF2B5EF4-FFF2-40B4-BE49-F238E27FC236}">
                <a16:creationId xmlns:a16="http://schemas.microsoft.com/office/drawing/2014/main" id="{DEACB7CC-6C0D-8E48-B18C-B23C3207EC33}"/>
              </a:ext>
            </a:extLst>
          </p:cNvPr>
          <p:cNvPicPr>
            <a:picLocks noChangeAspect="1"/>
          </p:cNvPicPr>
          <p:nvPr/>
        </p:nvPicPr>
        <p:blipFill>
          <a:blip r:embed="rId2"/>
          <a:stretch>
            <a:fillRect/>
          </a:stretch>
        </p:blipFill>
        <p:spPr>
          <a:xfrm>
            <a:off x="971550" y="3302000"/>
            <a:ext cx="10248900" cy="3556000"/>
          </a:xfrm>
          <a:prstGeom prst="rect">
            <a:avLst/>
          </a:prstGeom>
        </p:spPr>
      </p:pic>
    </p:spTree>
    <p:extLst>
      <p:ext uri="{BB962C8B-B14F-4D97-AF65-F5344CB8AC3E}">
        <p14:creationId xmlns:p14="http://schemas.microsoft.com/office/powerpoint/2010/main" val="43771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9BE2B-5891-4142-A7DC-DC00DC02FDF5}"/>
              </a:ext>
            </a:extLst>
          </p:cNvPr>
          <p:cNvSpPr>
            <a:spLocks noGrp="1"/>
          </p:cNvSpPr>
          <p:nvPr>
            <p:ph type="title"/>
          </p:nvPr>
        </p:nvSpPr>
        <p:spPr/>
        <p:txBody>
          <a:bodyPr/>
          <a:lstStyle/>
          <a:p>
            <a:r>
              <a:rPr lang="en" altLang="zh-CN" dirty="0"/>
              <a:t>Combining multi-task learning with fine-tuning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469BAA-4490-5B49-8A56-0308F31865EC}"/>
                  </a:ext>
                </a:extLst>
              </p:cNvPr>
              <p:cNvSpPr>
                <a:spLocks noGrp="1"/>
              </p:cNvSpPr>
              <p:nvPr>
                <p:ph idx="1"/>
              </p:nvPr>
            </p:nvSpPr>
            <p:spPr/>
            <p:txBody>
              <a:bodyPr>
                <a:normAutofit fontScale="85000" lnSpcReduction="10000"/>
              </a:bodyPr>
              <a:lstStyle/>
              <a:p>
                <a:r>
                  <a:rPr lang="zh-CN" altLang="en-US" dirty="0"/>
                  <a:t>下面考虑模型在所有的任务上预训练一次，但在监督的任务上独立的进行微调。因此，我们考虑三个变体：</a:t>
                </a:r>
              </a:p>
              <a:p>
                <a:r>
                  <a:rPr lang="zh-CN" altLang="en-US" dirty="0"/>
                  <a:t>使用 </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19</m:t>
                        </m:r>
                      </m:sup>
                    </m:sSup>
                  </m:oMath>
                </a14:m>
                <a:r>
                  <a:rPr lang="en" altLang="zh-CN" dirty="0"/>
                  <a:t> </a:t>
                </a:r>
                <a:r>
                  <a:rPr lang="zh-CN" altLang="en-US" dirty="0"/>
                  <a:t>的数据混合进行多任务预训练，再在各个下游任务上独立地微调。（注：此方法与前述的 </a:t>
                </a:r>
                <a:r>
                  <a:rPr lang="en" altLang="zh-CN" dirty="0"/>
                  <a:t>multi-task </a:t>
                </a:r>
                <a:r>
                  <a:rPr lang="zh-CN" altLang="en-US" dirty="0"/>
                  <a:t>不同，前述方法没有微调过程）这帮助我们度量在预训练阶段是否将监督任务与非监督目标一起训练可以使模型对下游任务有一些有益的早期暴露</a:t>
                </a:r>
              </a:p>
              <a:p>
                <a:r>
                  <a:rPr lang="zh-CN" altLang="en-US" dirty="0"/>
                  <a:t>与上一个一样使用相同的数据进行预训练，但除去将要微调的那个数据集，再在该数据集上进行微调。被称为 </a:t>
                </a:r>
                <a:r>
                  <a:rPr lang="en" altLang="zh-CN" dirty="0"/>
                  <a:t>leave-one-out</a:t>
                </a:r>
                <a:endParaRPr lang="zh-CN" altLang="en" dirty="0"/>
              </a:p>
              <a:p>
                <a:r>
                  <a:rPr lang="zh-CN" altLang="en-US" dirty="0"/>
                  <a:t>直接对所有的下游监督任务进行 </a:t>
                </a:r>
                <a:r>
                  <a:rPr lang="en-US" altLang="zh-CN" b="0" dirty="0"/>
                  <a:t> </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19</m:t>
                        </m:r>
                      </m:sup>
                    </m:sSup>
                    <m:r>
                      <a:rPr lang="en-US" altLang="zh-CN" b="0" i="1" smtClean="0">
                        <a:latin typeface="Cambria Math" panose="02040503050406030204" pitchFamily="18" charset="0"/>
                      </a:rPr>
                      <m:t> </m:t>
                    </m:r>
                  </m:oMath>
                </a14:m>
                <a:r>
                  <a:rPr lang="en" altLang="zh-CN" dirty="0"/>
                  <a:t> </a:t>
                </a:r>
                <a:r>
                  <a:rPr lang="zh-CN" altLang="en-US" dirty="0"/>
                  <a:t>的数据混合预训练然和微调。</a:t>
                </a:r>
                <a:endParaRPr lang="en-US" altLang="zh-CN" dirty="0"/>
              </a:p>
              <a:p>
                <a:r>
                  <a:rPr lang="zh-CN" altLang="en-US" dirty="0"/>
                  <a:t>训练和微调步长均保持与 </a:t>
                </a:r>
                <a:r>
                  <a:rPr lang="en" altLang="zh-CN" dirty="0"/>
                  <a:t>baseline </a:t>
                </a:r>
                <a:r>
                  <a:rPr lang="zh-CN" altLang="en-US" dirty="0"/>
                  <a:t>一致为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19</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2</m:t>
                        </m:r>
                      </m:e>
                      <m:sup>
                        <m:r>
                          <a:rPr lang="en-US" altLang="zh-CN" b="0" i="0" smtClean="0">
                            <a:latin typeface="Cambria Math" panose="02040503050406030204" pitchFamily="18" charset="0"/>
                          </a:rPr>
                          <m:t>18</m:t>
                        </m:r>
                      </m:sup>
                    </m:sSup>
                  </m:oMath>
                </a14:m>
                <a:endParaRPr lang="zh-CN" altLang="en-US" dirty="0"/>
              </a:p>
              <a:p>
                <a:endParaRPr kumimoji="1" lang="zh-CN" altLang="en-US" dirty="0"/>
              </a:p>
            </p:txBody>
          </p:sp>
        </mc:Choice>
        <mc:Fallback xmlns="">
          <p:sp>
            <p:nvSpPr>
              <p:cNvPr id="3" name="内容占位符 2">
                <a:extLst>
                  <a:ext uri="{FF2B5EF4-FFF2-40B4-BE49-F238E27FC236}">
                    <a16:creationId xmlns:a16="http://schemas.microsoft.com/office/drawing/2014/main" id="{98469BAA-4490-5B49-8A56-0308F31865EC}"/>
                  </a:ext>
                </a:extLst>
              </p:cNvPr>
              <p:cNvSpPr>
                <a:spLocks noGrp="1" noRot="1" noChangeAspect="1" noMove="1" noResize="1" noEditPoints="1" noAdjustHandles="1" noChangeArrowheads="1" noChangeShapeType="1" noTextEdit="1"/>
              </p:cNvSpPr>
              <p:nvPr>
                <p:ph idx="1"/>
              </p:nvPr>
            </p:nvSpPr>
            <p:spPr>
              <a:blipFill>
                <a:blip r:embed="rId2"/>
                <a:stretch>
                  <a:fillRect l="-844" t="-2616" r="-4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618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EFC01-B168-E747-BF79-99224A5A1ABB}"/>
              </a:ext>
            </a:extLst>
          </p:cNvPr>
          <p:cNvSpPr>
            <a:spLocks noGrp="1"/>
          </p:cNvSpPr>
          <p:nvPr>
            <p:ph type="title"/>
          </p:nvPr>
        </p:nvSpPr>
        <p:spPr/>
        <p:txBody>
          <a:bodyPr/>
          <a:lstStyle/>
          <a:p>
            <a:r>
              <a:rPr lang="en" altLang="zh-CN" dirty="0"/>
              <a:t>Combining multi-task learning with fine-tuning</a:t>
            </a:r>
            <a:endParaRPr kumimoji="1" lang="zh-CN" altLang="en-US" dirty="0"/>
          </a:p>
        </p:txBody>
      </p:sp>
      <p:sp>
        <p:nvSpPr>
          <p:cNvPr id="3" name="内容占位符 2">
            <a:extLst>
              <a:ext uri="{FF2B5EF4-FFF2-40B4-BE49-F238E27FC236}">
                <a16:creationId xmlns:a16="http://schemas.microsoft.com/office/drawing/2014/main" id="{3151CFBD-C0FE-EF4D-8204-4D72F1DE4721}"/>
              </a:ext>
            </a:extLst>
          </p:cNvPr>
          <p:cNvSpPr>
            <a:spLocks noGrp="1"/>
          </p:cNvSpPr>
          <p:nvPr>
            <p:ph idx="1"/>
          </p:nvPr>
        </p:nvSpPr>
        <p:spPr/>
        <p:txBody>
          <a:bodyPr/>
          <a:lstStyle/>
          <a:p>
            <a:r>
              <a:rPr lang="zh-CN" altLang="en-US" dirty="0"/>
              <a:t>多任务预训练 </a:t>
            </a:r>
            <a:r>
              <a:rPr lang="en-US" altLang="zh-CN" dirty="0"/>
              <a:t>+ </a:t>
            </a:r>
            <a:r>
              <a:rPr lang="zh-CN" altLang="en-US" dirty="0"/>
              <a:t>微调性能和无监督预训练 </a:t>
            </a:r>
            <a:r>
              <a:rPr lang="en-US" altLang="zh-CN" dirty="0"/>
              <a:t>+ </a:t>
            </a:r>
            <a:r>
              <a:rPr lang="zh-CN" altLang="en-US" dirty="0"/>
              <a:t>微调差不多</a:t>
            </a:r>
          </a:p>
          <a:p>
            <a:r>
              <a:rPr lang="en" altLang="zh-CN" dirty="0"/>
              <a:t>leave-one-out </a:t>
            </a:r>
            <a:r>
              <a:rPr lang="zh-CN" altLang="en-US" dirty="0"/>
              <a:t>性能仅仅轻微的变差。这说明在各种各样的任务上进行预训练仍然能够适应新任务</a:t>
            </a:r>
          </a:p>
          <a:p>
            <a:r>
              <a:rPr lang="zh-CN" altLang="en-US" dirty="0"/>
              <a:t>翻译任务从（英语的）无监督预训练中受益较少，而无监督预训练则是其他任务中的重要因素</a:t>
            </a:r>
          </a:p>
          <a:p>
            <a:endParaRPr kumimoji="1" lang="zh-CN" altLang="en-US" dirty="0"/>
          </a:p>
        </p:txBody>
      </p:sp>
      <p:pic>
        <p:nvPicPr>
          <p:cNvPr id="4" name="图片 3">
            <a:extLst>
              <a:ext uri="{FF2B5EF4-FFF2-40B4-BE49-F238E27FC236}">
                <a16:creationId xmlns:a16="http://schemas.microsoft.com/office/drawing/2014/main" id="{4A7994C4-10A2-B546-9B86-6861364B342A}"/>
              </a:ext>
            </a:extLst>
          </p:cNvPr>
          <p:cNvPicPr>
            <a:picLocks noChangeAspect="1"/>
          </p:cNvPicPr>
          <p:nvPr/>
        </p:nvPicPr>
        <p:blipFill>
          <a:blip r:embed="rId2"/>
          <a:stretch>
            <a:fillRect/>
          </a:stretch>
        </p:blipFill>
        <p:spPr>
          <a:xfrm>
            <a:off x="660400" y="4549775"/>
            <a:ext cx="10871200" cy="1943100"/>
          </a:xfrm>
          <a:prstGeom prst="rect">
            <a:avLst/>
          </a:prstGeom>
        </p:spPr>
      </p:pic>
    </p:spTree>
    <p:extLst>
      <p:ext uri="{BB962C8B-B14F-4D97-AF65-F5344CB8AC3E}">
        <p14:creationId xmlns:p14="http://schemas.microsoft.com/office/powerpoint/2010/main" val="2288379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33216-DDB0-B64C-90FF-F7FCF15F2894}"/>
              </a:ext>
            </a:extLst>
          </p:cNvPr>
          <p:cNvSpPr>
            <a:spLocks noGrp="1"/>
          </p:cNvSpPr>
          <p:nvPr>
            <p:ph type="title"/>
          </p:nvPr>
        </p:nvSpPr>
        <p:spPr/>
        <p:txBody>
          <a:bodyPr/>
          <a:lstStyle/>
          <a:p>
            <a:r>
              <a:rPr lang="zh-CN" altLang="en" dirty="0"/>
              <a:t>可扩展</a:t>
            </a:r>
            <a:r>
              <a:rPr lang="zh-CN" altLang="en-US" dirty="0"/>
              <a:t>性</a:t>
            </a:r>
            <a:endParaRPr kumimoji="1" lang="zh-CN" altLang="en-US" dirty="0"/>
          </a:p>
        </p:txBody>
      </p:sp>
      <p:sp>
        <p:nvSpPr>
          <p:cNvPr id="3" name="内容占位符 2">
            <a:extLst>
              <a:ext uri="{FF2B5EF4-FFF2-40B4-BE49-F238E27FC236}">
                <a16:creationId xmlns:a16="http://schemas.microsoft.com/office/drawing/2014/main" id="{48825B59-E400-364B-8C0F-9AF0D2760BC6}"/>
              </a:ext>
            </a:extLst>
          </p:cNvPr>
          <p:cNvSpPr>
            <a:spLocks noGrp="1"/>
          </p:cNvSpPr>
          <p:nvPr>
            <p:ph idx="1"/>
          </p:nvPr>
        </p:nvSpPr>
        <p:spPr/>
        <p:txBody>
          <a:bodyPr>
            <a:normAutofit fontScale="92500"/>
          </a:bodyPr>
          <a:lstStyle/>
          <a:p>
            <a:r>
              <a:rPr lang="zh-CN" altLang="en-US" dirty="0"/>
              <a:t>该部分解决一个问题：如果拥有了 </a:t>
            </a:r>
            <a:r>
              <a:rPr lang="en-US" altLang="zh-CN" dirty="0"/>
              <a:t>4 </a:t>
            </a:r>
            <a:r>
              <a:rPr lang="zh-CN" altLang="en-US" dirty="0"/>
              <a:t>倍的计算量，应该如何去使用它？</a:t>
            </a:r>
          </a:p>
          <a:p>
            <a:r>
              <a:rPr lang="zh-CN" altLang="en-US" dirty="0"/>
              <a:t>作者提出三种思路，每种思路又有不同的实现方式：</a:t>
            </a:r>
          </a:p>
          <a:p>
            <a:r>
              <a:rPr lang="zh-CN" altLang="en-US" dirty="0"/>
              <a:t>训练 </a:t>
            </a:r>
            <a:r>
              <a:rPr lang="en-US" altLang="zh-CN" dirty="0"/>
              <a:t>4 </a:t>
            </a:r>
            <a:r>
              <a:rPr lang="zh-CN" altLang="en-US" dirty="0"/>
              <a:t>倍的原始步长</a:t>
            </a:r>
          </a:p>
          <a:p>
            <a:r>
              <a:rPr lang="en" altLang="zh-CN" dirty="0"/>
              <a:t>batch size </a:t>
            </a:r>
            <a:r>
              <a:rPr lang="zh-CN" altLang="en-US" dirty="0"/>
              <a:t>变为原来的 </a:t>
            </a:r>
            <a:r>
              <a:rPr lang="en-US" altLang="zh-CN" dirty="0"/>
              <a:t>4 </a:t>
            </a:r>
            <a:r>
              <a:rPr lang="zh-CN" altLang="en-US" dirty="0"/>
              <a:t>倍</a:t>
            </a:r>
          </a:p>
          <a:p>
            <a:r>
              <a:rPr lang="zh-CN" altLang="en-US" dirty="0"/>
              <a:t>训练 </a:t>
            </a:r>
            <a:r>
              <a:rPr lang="en-US" altLang="zh-CN" dirty="0"/>
              <a:t>2 </a:t>
            </a:r>
            <a:r>
              <a:rPr lang="zh-CN" altLang="en-US" dirty="0"/>
              <a:t>倍的原始步长，并把模型变为原来的 </a:t>
            </a:r>
            <a:r>
              <a:rPr lang="en-US" altLang="zh-CN" dirty="0"/>
              <a:t>2 </a:t>
            </a:r>
            <a:r>
              <a:rPr lang="zh-CN" altLang="en-US" dirty="0"/>
              <a:t>倍</a:t>
            </a:r>
          </a:p>
          <a:p>
            <a:r>
              <a:rPr lang="zh-CN" altLang="en-US" dirty="0"/>
              <a:t>把模型变为原来的 </a:t>
            </a:r>
            <a:r>
              <a:rPr lang="en-US" altLang="zh-CN" dirty="0"/>
              <a:t>4 </a:t>
            </a:r>
            <a:r>
              <a:rPr lang="zh-CN" altLang="en-US" dirty="0"/>
              <a:t>倍</a:t>
            </a:r>
          </a:p>
          <a:p>
            <a:r>
              <a:rPr lang="en-US" altLang="zh-CN" dirty="0"/>
              <a:t>4× </a:t>
            </a:r>
            <a:r>
              <a:rPr lang="en" altLang="zh-CN" dirty="0"/>
              <a:t>ensemble</a:t>
            </a:r>
            <a:r>
              <a:rPr lang="zh-CN" altLang="en" dirty="0"/>
              <a:t>。</a:t>
            </a:r>
            <a:r>
              <a:rPr lang="zh-CN" altLang="en-US" dirty="0"/>
              <a:t>将 </a:t>
            </a:r>
            <a:r>
              <a:rPr lang="en" altLang="zh-CN" dirty="0"/>
              <a:t>ensemble </a:t>
            </a:r>
            <a:r>
              <a:rPr lang="zh-CN" altLang="en-US" dirty="0"/>
              <a:t>之间的 </a:t>
            </a:r>
            <a:r>
              <a:rPr lang="en" altLang="zh-CN" dirty="0"/>
              <a:t>logits </a:t>
            </a:r>
            <a:r>
              <a:rPr lang="zh-CN" altLang="en-US" dirty="0"/>
              <a:t>作平均输入 </a:t>
            </a:r>
            <a:r>
              <a:rPr lang="en" altLang="zh-CN" dirty="0" err="1"/>
              <a:t>softmax</a:t>
            </a:r>
            <a:r>
              <a:rPr lang="en" altLang="zh-CN" dirty="0"/>
              <a:t> </a:t>
            </a:r>
            <a:r>
              <a:rPr lang="zh-CN" altLang="en-US" dirty="0"/>
              <a:t>层以获得一个平均预测</a:t>
            </a:r>
          </a:p>
          <a:p>
            <a:r>
              <a:rPr lang="zh-CN" altLang="en-US" dirty="0"/>
              <a:t>训练一个模型，但执行 </a:t>
            </a:r>
            <a:r>
              <a:rPr lang="en-US" altLang="zh-CN" dirty="0"/>
              <a:t>4 </a:t>
            </a:r>
            <a:r>
              <a:rPr lang="zh-CN" altLang="en-US" dirty="0"/>
              <a:t>次单独的微调</a:t>
            </a:r>
          </a:p>
          <a:p>
            <a:pPr marL="0" indent="0">
              <a:buNone/>
            </a:pPr>
            <a:endParaRPr kumimoji="1" lang="zh-CN" altLang="en-US" dirty="0"/>
          </a:p>
        </p:txBody>
      </p:sp>
    </p:spTree>
    <p:extLst>
      <p:ext uri="{BB962C8B-B14F-4D97-AF65-F5344CB8AC3E}">
        <p14:creationId xmlns:p14="http://schemas.microsoft.com/office/powerpoint/2010/main" val="3605941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32627-4B90-5142-B039-1506B049AAE1}"/>
              </a:ext>
            </a:extLst>
          </p:cNvPr>
          <p:cNvSpPr>
            <a:spLocks noGrp="1"/>
          </p:cNvSpPr>
          <p:nvPr>
            <p:ph type="title"/>
          </p:nvPr>
        </p:nvSpPr>
        <p:spPr/>
        <p:txBody>
          <a:bodyPr/>
          <a:lstStyle/>
          <a:p>
            <a:r>
              <a:rPr lang="zh-CN" altLang="en" dirty="0"/>
              <a:t>可扩展</a:t>
            </a:r>
            <a:r>
              <a:rPr lang="zh-CN" altLang="en-US" dirty="0"/>
              <a:t>性</a:t>
            </a:r>
            <a:endParaRPr kumimoji="1" lang="zh-CN" altLang="en-US" dirty="0"/>
          </a:p>
        </p:txBody>
      </p:sp>
      <p:sp>
        <p:nvSpPr>
          <p:cNvPr id="3" name="内容占位符 2">
            <a:extLst>
              <a:ext uri="{FF2B5EF4-FFF2-40B4-BE49-F238E27FC236}">
                <a16:creationId xmlns:a16="http://schemas.microsoft.com/office/drawing/2014/main" id="{EBDC4C1E-8FAF-3C43-9733-4A8D55CA70A4}"/>
              </a:ext>
            </a:extLst>
          </p:cNvPr>
          <p:cNvSpPr>
            <a:spLocks noGrp="1"/>
          </p:cNvSpPr>
          <p:nvPr>
            <p:ph idx="1"/>
          </p:nvPr>
        </p:nvSpPr>
        <p:spPr>
          <a:xfrm>
            <a:off x="838200" y="1825625"/>
            <a:ext cx="10515600" cy="2569912"/>
          </a:xfrm>
        </p:spPr>
        <p:txBody>
          <a:bodyPr>
            <a:normAutofit fontScale="92500" lnSpcReduction="20000"/>
          </a:bodyPr>
          <a:lstStyle/>
          <a:p>
            <a:r>
              <a:rPr lang="zh-CN" altLang="en-US" dirty="0"/>
              <a:t>增加模型训练时间和增加模型大小都可以提升性能</a:t>
            </a:r>
          </a:p>
          <a:p>
            <a:r>
              <a:rPr lang="en" altLang="zh-CN" dirty="0"/>
              <a:t>ensemble </a:t>
            </a:r>
            <a:r>
              <a:rPr lang="zh-CN" altLang="en-US" dirty="0"/>
              <a:t>提供了一种 </a:t>
            </a:r>
            <a:r>
              <a:rPr lang="en" altLang="zh-CN" dirty="0"/>
              <a:t>orthogonal </a:t>
            </a:r>
            <a:r>
              <a:rPr lang="zh-CN" altLang="en-US" dirty="0"/>
              <a:t>的手段来提升模型性能</a:t>
            </a:r>
          </a:p>
          <a:p>
            <a:r>
              <a:rPr lang="zh-CN" altLang="en-US" dirty="0"/>
              <a:t>预训练一个模型，但在 </a:t>
            </a:r>
            <a:r>
              <a:rPr lang="en" altLang="zh-CN" dirty="0"/>
              <a:t>fine-tuning </a:t>
            </a:r>
            <a:r>
              <a:rPr lang="zh-CN" altLang="en-US" dirty="0"/>
              <a:t>阶段进行 </a:t>
            </a:r>
            <a:r>
              <a:rPr lang="en" altLang="zh-CN" dirty="0"/>
              <a:t>ensemble </a:t>
            </a:r>
            <a:r>
              <a:rPr lang="zh-CN" altLang="en-US" dirty="0"/>
              <a:t>也能提升性能，而且代价更小</a:t>
            </a:r>
          </a:p>
          <a:p>
            <a:r>
              <a:rPr lang="zh-CN" altLang="en-US" b="1" dirty="0"/>
              <a:t>在选择 </a:t>
            </a:r>
            <a:r>
              <a:rPr lang="en" altLang="zh-CN" b="1" dirty="0"/>
              <a:t>scaling </a:t>
            </a:r>
            <a:r>
              <a:rPr lang="zh-CN" altLang="en-US" b="1" dirty="0"/>
              <a:t>方法时要考虑模型的最终用途。</a:t>
            </a:r>
            <a:r>
              <a:rPr lang="zh-CN" altLang="en-US" dirty="0"/>
              <a:t>因为较大模型较短步长、较小模型较大步长、集成模型等对于下游的微调和推断来说代价是不同的</a:t>
            </a:r>
          </a:p>
          <a:p>
            <a:endParaRPr kumimoji="1" lang="zh-CN" altLang="en-US" dirty="0"/>
          </a:p>
        </p:txBody>
      </p:sp>
      <p:pic>
        <p:nvPicPr>
          <p:cNvPr id="4" name="图片 3">
            <a:extLst>
              <a:ext uri="{FF2B5EF4-FFF2-40B4-BE49-F238E27FC236}">
                <a16:creationId xmlns:a16="http://schemas.microsoft.com/office/drawing/2014/main" id="{63D0A8EB-CE1A-F444-953F-03A07D8FBF73}"/>
              </a:ext>
            </a:extLst>
          </p:cNvPr>
          <p:cNvPicPr>
            <a:picLocks noChangeAspect="1"/>
          </p:cNvPicPr>
          <p:nvPr/>
        </p:nvPicPr>
        <p:blipFill>
          <a:blip r:embed="rId2"/>
          <a:stretch>
            <a:fillRect/>
          </a:stretch>
        </p:blipFill>
        <p:spPr>
          <a:xfrm>
            <a:off x="1143000" y="4395537"/>
            <a:ext cx="9906000" cy="2463800"/>
          </a:xfrm>
          <a:prstGeom prst="rect">
            <a:avLst/>
          </a:prstGeom>
        </p:spPr>
      </p:pic>
    </p:spTree>
    <p:extLst>
      <p:ext uri="{BB962C8B-B14F-4D97-AF65-F5344CB8AC3E}">
        <p14:creationId xmlns:p14="http://schemas.microsoft.com/office/powerpoint/2010/main" val="309965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7D0FF-D1E3-C340-9EBD-3A5D66D833BE}"/>
              </a:ext>
            </a:extLst>
          </p:cNvPr>
          <p:cNvSpPr>
            <a:spLocks noGrp="1"/>
          </p:cNvSpPr>
          <p:nvPr>
            <p:ph type="title"/>
          </p:nvPr>
        </p:nvSpPr>
        <p:spPr/>
        <p:txBody>
          <a:bodyPr/>
          <a:lstStyle/>
          <a:p>
            <a:r>
              <a:rPr kumimoji="1" lang="zh-CN" altLang="en-US" dirty="0"/>
              <a:t>组合成</a:t>
            </a:r>
            <a:r>
              <a:rPr kumimoji="1" lang="en-US" altLang="zh-CN" dirty="0"/>
              <a:t>T5</a:t>
            </a:r>
            <a:endParaRPr kumimoji="1" lang="zh-CN" altLang="en-US" dirty="0"/>
          </a:p>
        </p:txBody>
      </p:sp>
      <p:pic>
        <p:nvPicPr>
          <p:cNvPr id="4" name="内容占位符 3">
            <a:extLst>
              <a:ext uri="{FF2B5EF4-FFF2-40B4-BE49-F238E27FC236}">
                <a16:creationId xmlns:a16="http://schemas.microsoft.com/office/drawing/2014/main" id="{19F94D53-D755-6D44-9E88-4676CB9147E1}"/>
              </a:ext>
            </a:extLst>
          </p:cNvPr>
          <p:cNvPicPr>
            <a:picLocks noGrp="1" noChangeAspect="1"/>
          </p:cNvPicPr>
          <p:nvPr>
            <p:ph idx="1"/>
          </p:nvPr>
        </p:nvPicPr>
        <p:blipFill>
          <a:blip r:embed="rId2"/>
          <a:stretch>
            <a:fillRect/>
          </a:stretch>
        </p:blipFill>
        <p:spPr>
          <a:xfrm>
            <a:off x="838200" y="2269835"/>
            <a:ext cx="10515600" cy="3462917"/>
          </a:xfrm>
          <a:prstGeom prst="rect">
            <a:avLst/>
          </a:prstGeom>
        </p:spPr>
      </p:pic>
    </p:spTree>
    <p:extLst>
      <p:ext uri="{BB962C8B-B14F-4D97-AF65-F5344CB8AC3E}">
        <p14:creationId xmlns:p14="http://schemas.microsoft.com/office/powerpoint/2010/main" val="810727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C6079-8193-674C-9430-93D04601FBFD}"/>
              </a:ext>
            </a:extLst>
          </p:cNvPr>
          <p:cNvSpPr>
            <a:spLocks noGrp="1"/>
          </p:cNvSpPr>
          <p:nvPr>
            <p:ph type="title"/>
          </p:nvPr>
        </p:nvSpPr>
        <p:spPr/>
        <p:txBody>
          <a:bodyPr/>
          <a:lstStyle/>
          <a:p>
            <a:r>
              <a:rPr kumimoji="1" lang="zh-CN" altLang="en-US" dirty="0"/>
              <a:t>总结</a:t>
            </a:r>
          </a:p>
        </p:txBody>
      </p:sp>
      <p:sp>
        <p:nvSpPr>
          <p:cNvPr id="3" name="内容占位符 2">
            <a:extLst>
              <a:ext uri="{FF2B5EF4-FFF2-40B4-BE49-F238E27FC236}">
                <a16:creationId xmlns:a16="http://schemas.microsoft.com/office/drawing/2014/main" id="{9C068D67-D849-EF46-89A1-2BC5E26D4716}"/>
              </a:ext>
            </a:extLst>
          </p:cNvPr>
          <p:cNvSpPr>
            <a:spLocks noGrp="1"/>
          </p:cNvSpPr>
          <p:nvPr>
            <p:ph idx="1"/>
          </p:nvPr>
        </p:nvSpPr>
        <p:spPr/>
        <p:txBody>
          <a:bodyPr>
            <a:normAutofit fontScale="85000" lnSpcReduction="20000"/>
          </a:bodyPr>
          <a:lstStyle/>
          <a:p>
            <a:r>
              <a:rPr lang="en" altLang="zh-CN" dirty="0"/>
              <a:t>Text-to-text</a:t>
            </a:r>
            <a:r>
              <a:rPr lang="zh-CN" altLang="en" dirty="0"/>
              <a:t>。</a:t>
            </a:r>
            <a:r>
              <a:rPr lang="zh-CN" altLang="en-US" dirty="0"/>
              <a:t>可以使用相同的损失函数和解码程序在各种文本任务上训练一个模型。</a:t>
            </a:r>
          </a:p>
          <a:p>
            <a:r>
              <a:rPr lang="en" altLang="zh-CN" dirty="0"/>
              <a:t>Architectures</a:t>
            </a:r>
            <a:r>
              <a:rPr lang="zh-CN" altLang="en" dirty="0"/>
              <a:t>。</a:t>
            </a:r>
            <a:r>
              <a:rPr lang="zh-CN" altLang="en-US" dirty="0"/>
              <a:t>原始的 </a:t>
            </a:r>
            <a:r>
              <a:rPr lang="en" altLang="zh-CN" dirty="0"/>
              <a:t>encoder-decoder </a:t>
            </a:r>
            <a:r>
              <a:rPr lang="zh-CN" altLang="en-US" dirty="0"/>
              <a:t>在 </a:t>
            </a:r>
            <a:r>
              <a:rPr lang="en" altLang="zh-CN" dirty="0"/>
              <a:t>text-to-text </a:t>
            </a:r>
            <a:r>
              <a:rPr lang="zh-CN" altLang="en-US" dirty="0"/>
              <a:t>框架下表现最好。共享参数策略并没有使得模型性能大幅下降。</a:t>
            </a:r>
          </a:p>
          <a:p>
            <a:r>
              <a:rPr lang="en" altLang="zh-CN" dirty="0"/>
              <a:t>Unsupervised objectives</a:t>
            </a:r>
            <a:r>
              <a:rPr lang="zh-CN" altLang="en" dirty="0"/>
              <a:t>。</a:t>
            </a:r>
            <a:r>
              <a:rPr lang="zh-CN" altLang="en-US" dirty="0"/>
              <a:t>大多数 </a:t>
            </a:r>
            <a:r>
              <a:rPr lang="en" altLang="zh-CN" dirty="0"/>
              <a:t>denoising </a:t>
            </a:r>
            <a:r>
              <a:rPr lang="zh-CN" altLang="en-US" dirty="0"/>
              <a:t>目标在 </a:t>
            </a:r>
            <a:r>
              <a:rPr lang="en" altLang="zh-CN" dirty="0"/>
              <a:t>text-to-text </a:t>
            </a:r>
            <a:r>
              <a:rPr lang="zh-CN" altLang="en-US" dirty="0"/>
              <a:t>框架下效果相似，因此建议使用产生较短目标序列的目标函数，可以使得训练更快。</a:t>
            </a:r>
          </a:p>
          <a:p>
            <a:r>
              <a:rPr lang="en" altLang="zh-CN" dirty="0"/>
              <a:t>Datasets</a:t>
            </a:r>
            <a:r>
              <a:rPr lang="zh-CN" altLang="en" dirty="0"/>
              <a:t>。</a:t>
            </a:r>
            <a:r>
              <a:rPr lang="zh-CN" altLang="en-US" dirty="0"/>
              <a:t>对域内未标记数据的训练可以提高一些下游任务的性能，但是当一个小数据集重复多次时效果会下降。使用较大型的丰富数据集（如 </a:t>
            </a:r>
            <a:r>
              <a:rPr lang="en" altLang="zh-CN" dirty="0"/>
              <a:t>C4</a:t>
            </a:r>
            <a:r>
              <a:rPr lang="zh-CN" altLang="en" dirty="0"/>
              <a:t>）</a:t>
            </a:r>
            <a:r>
              <a:rPr lang="zh-CN" altLang="en-US" dirty="0"/>
              <a:t>来做通用的语言理解任务比较好。</a:t>
            </a:r>
          </a:p>
          <a:p>
            <a:r>
              <a:rPr lang="en" altLang="zh-CN" dirty="0"/>
              <a:t>Training strategies</a:t>
            </a:r>
            <a:r>
              <a:rPr lang="zh-CN" altLang="en" dirty="0"/>
              <a:t>。</a:t>
            </a:r>
            <a:r>
              <a:rPr lang="zh-CN" altLang="en-US" dirty="0"/>
              <a:t>在 </a:t>
            </a:r>
            <a:r>
              <a:rPr lang="en" altLang="zh-CN" dirty="0"/>
              <a:t>fine-tuning </a:t>
            </a:r>
            <a:r>
              <a:rPr lang="zh-CN" altLang="en-US" dirty="0"/>
              <a:t>阶段更新所有参数比更新部分参数效果好。没有一种混合样本比例策略的多任务训练与先非监督预训练后微调有可比性，但是在多任务预训练之后进行微调与非监督预训练行性能相近。</a:t>
            </a:r>
          </a:p>
          <a:p>
            <a:r>
              <a:rPr lang="en" altLang="zh-CN" dirty="0"/>
              <a:t>Scaling</a:t>
            </a:r>
            <a:r>
              <a:rPr lang="zh-CN" altLang="en" dirty="0"/>
              <a:t>。</a:t>
            </a:r>
            <a:r>
              <a:rPr lang="zh-CN" altLang="en-US" dirty="0"/>
              <a:t>数据、模型大小、是否集成都可以带来模型的效果增长。其中，在更多的数据上训练一个小模型比在小数据上训练一个大模型好。</a:t>
            </a:r>
          </a:p>
        </p:txBody>
      </p:sp>
    </p:spTree>
    <p:extLst>
      <p:ext uri="{BB962C8B-B14F-4D97-AF65-F5344CB8AC3E}">
        <p14:creationId xmlns:p14="http://schemas.microsoft.com/office/powerpoint/2010/main" val="299589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E125E-2881-D046-930C-27BC0E8B0D01}"/>
              </a:ext>
            </a:extLst>
          </p:cNvPr>
          <p:cNvSpPr>
            <a:spLocks noGrp="1"/>
          </p:cNvSpPr>
          <p:nvPr>
            <p:ph type="title"/>
          </p:nvPr>
        </p:nvSpPr>
        <p:spPr/>
        <p:txBody>
          <a:bodyPr/>
          <a:lstStyle/>
          <a:p>
            <a:r>
              <a:rPr kumimoji="1" lang="zh-CN" altLang="en-US" dirty="0"/>
              <a:t>展望</a:t>
            </a:r>
          </a:p>
        </p:txBody>
      </p:sp>
      <p:sp>
        <p:nvSpPr>
          <p:cNvPr id="3" name="内容占位符 2">
            <a:extLst>
              <a:ext uri="{FF2B5EF4-FFF2-40B4-BE49-F238E27FC236}">
                <a16:creationId xmlns:a16="http://schemas.microsoft.com/office/drawing/2014/main" id="{B7DA5C5E-B42D-1342-827C-5880DE70F572}"/>
              </a:ext>
            </a:extLst>
          </p:cNvPr>
          <p:cNvSpPr>
            <a:spLocks noGrp="1"/>
          </p:cNvSpPr>
          <p:nvPr>
            <p:ph idx="1"/>
          </p:nvPr>
        </p:nvSpPr>
        <p:spPr/>
        <p:txBody>
          <a:bodyPr>
            <a:normAutofit fontScale="92500" lnSpcReduction="20000"/>
          </a:bodyPr>
          <a:lstStyle/>
          <a:p>
            <a:r>
              <a:rPr lang="en" altLang="zh-CN" dirty="0"/>
              <a:t>The inconvenience of large models</a:t>
            </a:r>
            <a:r>
              <a:rPr lang="zh-CN" altLang="en" dirty="0"/>
              <a:t>。</a:t>
            </a:r>
            <a:r>
              <a:rPr lang="zh-CN" altLang="en-US" dirty="0"/>
              <a:t>更大的模型一般会得到更好的结果，但是由于资源和场景限制，使用较小的开销实现强大的性能也是重要的研究方向，如 </a:t>
            </a:r>
            <a:r>
              <a:rPr lang="en" altLang="zh-CN" dirty="0"/>
              <a:t>distillation</a:t>
            </a:r>
            <a:r>
              <a:rPr lang="zh-CN" altLang="en" dirty="0"/>
              <a:t>、</a:t>
            </a:r>
            <a:r>
              <a:rPr lang="en" altLang="zh-CN" dirty="0"/>
              <a:t>parameter sharing </a:t>
            </a:r>
            <a:r>
              <a:rPr lang="zh-CN" altLang="en-US" dirty="0"/>
              <a:t>和 </a:t>
            </a:r>
            <a:r>
              <a:rPr lang="en" altLang="zh-CN" dirty="0"/>
              <a:t>conditional computation</a:t>
            </a:r>
            <a:endParaRPr lang="zh-CN" altLang="en" dirty="0"/>
          </a:p>
          <a:p>
            <a:r>
              <a:rPr lang="en" altLang="zh-CN" dirty="0"/>
              <a:t>More efficient knowledge extraction</a:t>
            </a:r>
            <a:r>
              <a:rPr lang="zh-CN" altLang="en" dirty="0"/>
              <a:t>。</a:t>
            </a:r>
            <a:r>
              <a:rPr lang="en" altLang="zh-CN" dirty="0"/>
              <a:t>denoising objective </a:t>
            </a:r>
            <a:r>
              <a:rPr lang="zh-CN" altLang="en-US" dirty="0"/>
              <a:t>不一定是一个非常有效的教模型学习自然语言知识的方法，如果有一种方法能够不需要先训练模型很多步就能够实现很好的微调效果，那么将很有用</a:t>
            </a:r>
          </a:p>
          <a:p>
            <a:r>
              <a:rPr lang="en" altLang="zh-CN" dirty="0"/>
              <a:t>Formalizing the similarity between tasks</a:t>
            </a:r>
            <a:r>
              <a:rPr lang="zh-CN" altLang="en" dirty="0"/>
              <a:t>。</a:t>
            </a:r>
            <a:r>
              <a:rPr lang="zh-CN" altLang="en-US" dirty="0"/>
              <a:t>之前看到，对未标记的域内数据进行预训练可以提高下游任务的性能。定义一个更严格的预训练和下游任务之间的相似度是非常有用的，可以帮助我们选择更有效的数据源（</a:t>
            </a:r>
            <a:r>
              <a:rPr lang="zh-CN" altLang="en-US" dirty="0">
                <a:solidFill>
                  <a:srgbClr val="FF0000"/>
                </a:solidFill>
              </a:rPr>
              <a:t>主题模型</a:t>
            </a:r>
            <a:r>
              <a:rPr lang="zh-CN" altLang="en-US" dirty="0"/>
              <a:t>）</a:t>
            </a:r>
          </a:p>
          <a:p>
            <a:r>
              <a:rPr lang="en" altLang="zh-CN" dirty="0"/>
              <a:t>Language-agnostic models</a:t>
            </a:r>
            <a:r>
              <a:rPr lang="zh-CN" altLang="en" dirty="0"/>
              <a:t>。</a:t>
            </a:r>
            <a:r>
              <a:rPr lang="zh-CN" altLang="en-US" dirty="0"/>
              <a:t>无论文本的语言是什么，模型能够实现很好的性能</a:t>
            </a:r>
          </a:p>
        </p:txBody>
      </p:sp>
    </p:spTree>
    <p:extLst>
      <p:ext uri="{BB962C8B-B14F-4D97-AF65-F5344CB8AC3E}">
        <p14:creationId xmlns:p14="http://schemas.microsoft.com/office/powerpoint/2010/main" val="4061652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F80DB-7E33-EA46-A894-13608BB1D560}"/>
              </a:ext>
            </a:extLst>
          </p:cNvPr>
          <p:cNvSpPr>
            <a:spLocks noGrp="1"/>
          </p:cNvSpPr>
          <p:nvPr>
            <p:ph type="title"/>
          </p:nvPr>
        </p:nvSpPr>
        <p:spPr/>
        <p:txBody>
          <a:bodyPr/>
          <a:lstStyle/>
          <a:p>
            <a:r>
              <a:rPr kumimoji="1" lang="en-US" altLang="zh-CN" dirty="0"/>
              <a:t>T5</a:t>
            </a:r>
            <a:r>
              <a:rPr kumimoji="1" lang="zh-CN" altLang="en-US" dirty="0"/>
              <a:t>在</a:t>
            </a:r>
            <a:r>
              <a:rPr kumimoji="1" lang="en-US" altLang="zh-CN" dirty="0"/>
              <a:t>Transformer</a:t>
            </a:r>
            <a:r>
              <a:rPr kumimoji="1" lang="zh-CN" altLang="en-US" dirty="0"/>
              <a:t>上的改进</a:t>
            </a:r>
          </a:p>
        </p:txBody>
      </p:sp>
      <p:sp>
        <p:nvSpPr>
          <p:cNvPr id="3" name="内容占位符 2">
            <a:extLst>
              <a:ext uri="{FF2B5EF4-FFF2-40B4-BE49-F238E27FC236}">
                <a16:creationId xmlns:a16="http://schemas.microsoft.com/office/drawing/2014/main" id="{A1ABB912-AFBA-2646-A94B-E17AB7269A5B}"/>
              </a:ext>
            </a:extLst>
          </p:cNvPr>
          <p:cNvSpPr>
            <a:spLocks noGrp="1"/>
          </p:cNvSpPr>
          <p:nvPr>
            <p:ph idx="1"/>
          </p:nvPr>
        </p:nvSpPr>
        <p:spPr/>
        <p:txBody>
          <a:bodyPr/>
          <a:lstStyle/>
          <a:p>
            <a:r>
              <a:rPr kumimoji="1" lang="zh-CN" altLang="en-US" dirty="0"/>
              <a:t>使用了 可训练的相对位置信号（</a:t>
            </a:r>
            <a:r>
              <a:rPr lang="zh-CN" altLang="zh-CN" dirty="0"/>
              <a:t> relative position embeddings</a:t>
            </a:r>
            <a:r>
              <a:rPr kumimoji="1" lang="zh-CN" altLang="en-US" dirty="0"/>
              <a:t>）</a:t>
            </a:r>
            <a:endParaRPr kumimoji="1" lang="en-US" altLang="zh-CN" dirty="0"/>
          </a:p>
          <a:p>
            <a:r>
              <a:rPr kumimoji="1" lang="en-US" altLang="zh-CN" dirty="0"/>
              <a:t>Transformer</a:t>
            </a:r>
            <a:r>
              <a:rPr kumimoji="1" lang="zh-CN" altLang="en-US" dirty="0"/>
              <a:t> </a:t>
            </a:r>
            <a:r>
              <a:rPr kumimoji="1" lang="en-US" altLang="zh-CN" dirty="0"/>
              <a:t>block</a:t>
            </a:r>
            <a:r>
              <a:rPr kumimoji="1" lang="zh-CN" altLang="en-US" dirty="0"/>
              <a:t>结构上的调整</a:t>
            </a:r>
            <a:endParaRPr kumimoji="1" lang="en-US" altLang="zh-CN" dirty="0"/>
          </a:p>
          <a:p>
            <a:pPr lvl="1"/>
            <a:r>
              <a:rPr kumimoji="1" lang="en-US" altLang="zh-CN" dirty="0" err="1"/>
              <a:t>layer_norm</a:t>
            </a:r>
            <a:r>
              <a:rPr kumimoji="1" lang="zh-CN" altLang="en-US" dirty="0"/>
              <a:t>层去掉了</a:t>
            </a:r>
            <a:r>
              <a:rPr kumimoji="1" lang="en-US" altLang="zh-CN" dirty="0"/>
              <a:t>bias</a:t>
            </a:r>
          </a:p>
          <a:p>
            <a:pPr lvl="1"/>
            <a:r>
              <a:rPr lang="zh-CN" altLang="en-US" dirty="0"/>
              <a:t>原始</a:t>
            </a:r>
            <a:r>
              <a:rPr lang="en" altLang="zh-CN" dirty="0"/>
              <a:t>transformer</a:t>
            </a:r>
            <a:r>
              <a:rPr lang="zh-CN" altLang="en-US" dirty="0"/>
              <a:t>是先</a:t>
            </a:r>
            <a:r>
              <a:rPr lang="en" altLang="zh-CN" dirty="0"/>
              <a:t>add(input, output)</a:t>
            </a:r>
            <a:r>
              <a:rPr lang="zh-CN" altLang="en-US" dirty="0"/>
              <a:t>再</a:t>
            </a:r>
            <a:r>
              <a:rPr kumimoji="1" lang="en-US" altLang="zh-CN" dirty="0" err="1"/>
              <a:t>layer_norm</a:t>
            </a:r>
            <a:r>
              <a:rPr lang="en" altLang="zh-CN" dirty="0"/>
              <a:t>, </a:t>
            </a:r>
            <a:r>
              <a:rPr lang="zh-CN" altLang="en-US" dirty="0"/>
              <a:t>这里变成了先</a:t>
            </a:r>
            <a:r>
              <a:rPr kumimoji="1" lang="en-US" altLang="zh-CN" dirty="0" err="1"/>
              <a:t>layer_norm</a:t>
            </a:r>
            <a:r>
              <a:rPr lang="en" altLang="zh-CN" dirty="0"/>
              <a:t>(input)</a:t>
            </a:r>
            <a:r>
              <a:rPr lang="zh-CN" altLang="en-US" dirty="0"/>
              <a:t>再</a:t>
            </a:r>
            <a:r>
              <a:rPr lang="en" altLang="zh-CN" dirty="0"/>
              <a:t>add(</a:t>
            </a:r>
            <a:r>
              <a:rPr lang="en" altLang="zh-CN" dirty="0" err="1"/>
              <a:t>input,output</a:t>
            </a:r>
            <a:r>
              <a:rPr lang="en" altLang="zh-CN" dirty="0"/>
              <a:t>)</a:t>
            </a:r>
          </a:p>
          <a:p>
            <a:r>
              <a:rPr kumimoji="1" lang="zh-CN" altLang="en-US" dirty="0"/>
              <a:t>论文没有验证结构调整对效果的影响</a:t>
            </a:r>
          </a:p>
        </p:txBody>
      </p:sp>
    </p:spTree>
    <p:extLst>
      <p:ext uri="{BB962C8B-B14F-4D97-AF65-F5344CB8AC3E}">
        <p14:creationId xmlns:p14="http://schemas.microsoft.com/office/powerpoint/2010/main" val="3431015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89AF1-404D-464A-BD78-EBD2CA781FEF}"/>
              </a:ext>
            </a:extLst>
          </p:cNvPr>
          <p:cNvSpPr>
            <a:spLocks noGrp="1"/>
          </p:cNvSpPr>
          <p:nvPr>
            <p:ph type="title"/>
          </p:nvPr>
        </p:nvSpPr>
        <p:spPr>
          <a:xfrm>
            <a:off x="838199" y="365125"/>
            <a:ext cx="10734207" cy="1325563"/>
          </a:xfrm>
        </p:spPr>
        <p:txBody>
          <a:bodyPr/>
          <a:lstStyle/>
          <a:p>
            <a:r>
              <a:rPr kumimoji="1" lang="en-US" altLang="zh-CN" dirty="0"/>
              <a:t>T5</a:t>
            </a:r>
            <a:r>
              <a:rPr kumimoji="1" lang="zh-CN" altLang="en-US" dirty="0"/>
              <a:t> </a:t>
            </a:r>
            <a:r>
              <a:rPr kumimoji="1" lang="en-US" altLang="zh-CN" dirty="0"/>
              <a:t>finetune</a:t>
            </a:r>
            <a:r>
              <a:rPr kumimoji="1" lang="zh-CN" altLang="en-US" dirty="0"/>
              <a:t>实战</a:t>
            </a:r>
            <a:r>
              <a:rPr kumimoji="1" lang="en-US" altLang="zh-CN" dirty="0"/>
              <a:t>——</a:t>
            </a:r>
            <a:r>
              <a:rPr kumimoji="1" lang="zh-CN" altLang="en-US" dirty="0"/>
              <a:t>微调一个摘要生成模型</a:t>
            </a:r>
          </a:p>
        </p:txBody>
      </p:sp>
      <p:sp>
        <p:nvSpPr>
          <p:cNvPr id="3" name="内容占位符 2">
            <a:extLst>
              <a:ext uri="{FF2B5EF4-FFF2-40B4-BE49-F238E27FC236}">
                <a16:creationId xmlns:a16="http://schemas.microsoft.com/office/drawing/2014/main" id="{92578EF6-3294-1549-9C61-D91A940D7EF5}"/>
              </a:ext>
            </a:extLst>
          </p:cNvPr>
          <p:cNvSpPr>
            <a:spLocks noGrp="1"/>
          </p:cNvSpPr>
          <p:nvPr>
            <p:ph idx="1"/>
          </p:nvPr>
        </p:nvSpPr>
        <p:spPr/>
        <p:txBody>
          <a:bodyPr/>
          <a:lstStyle/>
          <a:p>
            <a:r>
              <a:rPr kumimoji="1" lang="zh-CN" altLang="en-US" dirty="0"/>
              <a:t>载入</a:t>
            </a:r>
            <a:r>
              <a:rPr kumimoji="1" lang="en-US" altLang="zh-CN" dirty="0"/>
              <a:t>tokenizer</a:t>
            </a:r>
            <a:r>
              <a:rPr kumimoji="1" lang="zh-CN" altLang="en-US" dirty="0"/>
              <a:t>、</a:t>
            </a:r>
            <a:r>
              <a:rPr kumimoji="1" lang="en-US" altLang="zh-CN" dirty="0"/>
              <a:t>t5</a:t>
            </a:r>
            <a:r>
              <a:rPr kumimoji="1" lang="zh-CN" altLang="en-US" dirty="0"/>
              <a:t> </a:t>
            </a:r>
            <a:r>
              <a:rPr kumimoji="1" lang="en-US" altLang="zh-CN" dirty="0"/>
              <a:t>model</a:t>
            </a:r>
            <a:r>
              <a:rPr kumimoji="1" lang="zh-CN" altLang="en-US" dirty="0"/>
              <a:t> </a:t>
            </a:r>
            <a:r>
              <a:rPr kumimoji="1" lang="en-US" altLang="zh-CN" dirty="0"/>
              <a:t>config</a:t>
            </a:r>
            <a:r>
              <a:rPr kumimoji="1" lang="zh-CN" altLang="en-US" dirty="0"/>
              <a:t>、</a:t>
            </a:r>
            <a:r>
              <a:rPr kumimoji="1" lang="en-US" altLang="zh-CN" dirty="0"/>
              <a:t>t5</a:t>
            </a:r>
            <a:r>
              <a:rPr kumimoji="1" lang="zh-CN" altLang="en-US" dirty="0"/>
              <a:t> </a:t>
            </a:r>
            <a:r>
              <a:rPr kumimoji="1" lang="en-US" altLang="zh-CN" dirty="0"/>
              <a:t>seq2seq</a:t>
            </a:r>
            <a:r>
              <a:rPr kumimoji="1" lang="zh-CN" altLang="en-US" dirty="0"/>
              <a:t> </a:t>
            </a:r>
            <a:r>
              <a:rPr kumimoji="1" lang="en-US" altLang="zh-CN" dirty="0"/>
              <a:t>model</a:t>
            </a:r>
          </a:p>
          <a:p>
            <a:r>
              <a:rPr kumimoji="1" lang="zh-CN" altLang="en-US" dirty="0"/>
              <a:t>创建</a:t>
            </a:r>
            <a:r>
              <a:rPr kumimoji="1" lang="en-US" altLang="zh-CN" dirty="0" err="1"/>
              <a:t>Pytorch</a:t>
            </a:r>
            <a:r>
              <a:rPr kumimoji="1" lang="zh-CN" altLang="en-US" dirty="0"/>
              <a:t> </a:t>
            </a:r>
            <a:r>
              <a:rPr kumimoji="1" lang="en-US" altLang="zh-CN" dirty="0"/>
              <a:t>Dataset</a:t>
            </a:r>
            <a:r>
              <a:rPr kumimoji="1" lang="zh-CN" altLang="en-US" dirty="0"/>
              <a:t>类读取数据集，定义</a:t>
            </a:r>
            <a:r>
              <a:rPr kumimoji="1" lang="en-US" altLang="zh-CN" dirty="0"/>
              <a:t>__</a:t>
            </a:r>
            <a:r>
              <a:rPr kumimoji="1" lang="en-US" altLang="zh-CN" dirty="0" err="1"/>
              <a:t>get_item</a:t>
            </a:r>
            <a:r>
              <a:rPr kumimoji="1" lang="en-US" altLang="zh-CN" dirty="0"/>
              <a:t>__</a:t>
            </a:r>
            <a:r>
              <a:rPr kumimoji="1" lang="zh-CN" altLang="en-US" dirty="0"/>
              <a:t>方法</a:t>
            </a:r>
            <a:endParaRPr kumimoji="1" lang="en-US" altLang="zh-CN" dirty="0"/>
          </a:p>
          <a:p>
            <a:r>
              <a:rPr kumimoji="1" lang="zh-CN" altLang="en-US" dirty="0"/>
              <a:t>模型训练</a:t>
            </a:r>
            <a:endParaRPr kumimoji="1" lang="en-US" altLang="zh-CN" dirty="0"/>
          </a:p>
          <a:p>
            <a:r>
              <a:rPr kumimoji="1" lang="zh-CN" altLang="en-US" dirty="0"/>
              <a:t>模型测试</a:t>
            </a:r>
            <a:endParaRPr kumimoji="1" lang="en-US" altLang="zh-CN" dirty="0"/>
          </a:p>
          <a:p>
            <a:r>
              <a:rPr kumimoji="1" lang="zh-CN" altLang="en-US" dirty="0"/>
              <a:t>代码下载地址</a:t>
            </a:r>
            <a:endParaRPr kumimoji="1" lang="en-US" altLang="zh-CN" dirty="0"/>
          </a:p>
          <a:p>
            <a:pPr lvl="1"/>
            <a:r>
              <a:rPr kumimoji="1" lang="zh-CN" altLang="en-US" dirty="0"/>
              <a:t>链接</a:t>
            </a:r>
            <a:r>
              <a:rPr kumimoji="1" lang="en-US" altLang="zh-CN" dirty="0"/>
              <a:t>: </a:t>
            </a:r>
            <a:r>
              <a:rPr kumimoji="1" lang="en" altLang="zh-CN" dirty="0"/>
              <a:t>https://</a:t>
            </a:r>
            <a:r>
              <a:rPr kumimoji="1" lang="en" altLang="zh-CN" dirty="0" err="1"/>
              <a:t>pan.baidu.com</a:t>
            </a:r>
            <a:r>
              <a:rPr kumimoji="1" lang="en" altLang="zh-CN" dirty="0"/>
              <a:t>/s/1yi8oJrWbw4VMkb7Irgxvcw  </a:t>
            </a:r>
            <a:r>
              <a:rPr kumimoji="1" lang="zh-CN" altLang="en-US" dirty="0"/>
              <a:t>密码</a:t>
            </a:r>
            <a:r>
              <a:rPr kumimoji="1" lang="en-US" altLang="zh-CN" dirty="0"/>
              <a:t>: </a:t>
            </a:r>
            <a:r>
              <a:rPr kumimoji="1" lang="en" altLang="zh-CN" dirty="0"/>
              <a:t>ddd0</a:t>
            </a:r>
          </a:p>
        </p:txBody>
      </p:sp>
    </p:spTree>
    <p:extLst>
      <p:ext uri="{BB962C8B-B14F-4D97-AF65-F5344CB8AC3E}">
        <p14:creationId xmlns:p14="http://schemas.microsoft.com/office/powerpoint/2010/main" val="1031874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6BE5-F37D-6543-951D-502E33E062C9}"/>
              </a:ext>
            </a:extLst>
          </p:cNvPr>
          <p:cNvSpPr>
            <a:spLocks noGrp="1"/>
          </p:cNvSpPr>
          <p:nvPr>
            <p:ph type="title"/>
          </p:nvPr>
        </p:nvSpPr>
        <p:spPr/>
        <p:txBody>
          <a:bodyPr/>
          <a:lstStyle/>
          <a:p>
            <a:r>
              <a:rPr kumimoji="1" lang="zh-CN" altLang="en-US" dirty="0"/>
              <a:t>准备工作</a:t>
            </a:r>
          </a:p>
        </p:txBody>
      </p:sp>
      <p:sp>
        <p:nvSpPr>
          <p:cNvPr id="3" name="内容占位符 2">
            <a:extLst>
              <a:ext uri="{FF2B5EF4-FFF2-40B4-BE49-F238E27FC236}">
                <a16:creationId xmlns:a16="http://schemas.microsoft.com/office/drawing/2014/main" id="{8E85E687-F5D6-C24D-975F-6710FCC8204C}"/>
              </a:ext>
            </a:extLst>
          </p:cNvPr>
          <p:cNvSpPr>
            <a:spLocks noGrp="1"/>
          </p:cNvSpPr>
          <p:nvPr>
            <p:ph idx="1"/>
          </p:nvPr>
        </p:nvSpPr>
        <p:spPr/>
        <p:txBody>
          <a:bodyPr/>
          <a:lstStyle/>
          <a:p>
            <a:r>
              <a:rPr kumimoji="1" lang="zh-CN" altLang="en-US" dirty="0"/>
              <a:t>为了可重复试验，设置随机数</a:t>
            </a:r>
            <a:endParaRPr kumimoji="1" lang="en-US" altLang="zh-CN" dirty="0"/>
          </a:p>
          <a:p>
            <a:endParaRPr kumimoji="1" lang="en-US" altLang="zh-CN" dirty="0"/>
          </a:p>
          <a:p>
            <a:endParaRPr kumimoji="1" lang="en-US" altLang="zh-CN" dirty="0"/>
          </a:p>
          <a:p>
            <a:pPr marL="0" indent="0">
              <a:buNone/>
            </a:pPr>
            <a:endParaRPr kumimoji="1" lang="en-US" altLang="zh-CN" dirty="0"/>
          </a:p>
          <a:p>
            <a:r>
              <a:rPr kumimoji="1" lang="zh-CN" altLang="en-US" dirty="0"/>
              <a:t>载入模型对应的词表</a:t>
            </a:r>
            <a:endParaRPr kumimoji="1" lang="en-US" altLang="zh-CN" dirty="0"/>
          </a:p>
          <a:p>
            <a:pPr marL="0" indent="0">
              <a:buNone/>
            </a:pPr>
            <a:endParaRPr kumimoji="1" lang="en-US" altLang="zh-CN" dirty="0"/>
          </a:p>
          <a:p>
            <a:r>
              <a:rPr kumimoji="1" lang="zh-CN" altLang="en-US" dirty="0"/>
              <a:t>载入预训练模型</a:t>
            </a:r>
            <a:endParaRPr kumimoji="1" lang="en-US" altLang="zh-CN" dirty="0"/>
          </a:p>
          <a:p>
            <a:pPr marL="0" indent="0">
              <a:buNone/>
            </a:pPr>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endParaRPr kumimoji="1" lang="zh-CN" altLang="en-US" dirty="0"/>
          </a:p>
        </p:txBody>
      </p:sp>
      <p:pic>
        <p:nvPicPr>
          <p:cNvPr id="6" name="图片 5">
            <a:extLst>
              <a:ext uri="{FF2B5EF4-FFF2-40B4-BE49-F238E27FC236}">
                <a16:creationId xmlns:a16="http://schemas.microsoft.com/office/drawing/2014/main" id="{1B64D5A6-3756-1849-8008-B6442C34B675}"/>
              </a:ext>
            </a:extLst>
          </p:cNvPr>
          <p:cNvPicPr>
            <a:picLocks noChangeAspect="1"/>
          </p:cNvPicPr>
          <p:nvPr/>
        </p:nvPicPr>
        <p:blipFill>
          <a:blip r:embed="rId2"/>
          <a:stretch>
            <a:fillRect/>
          </a:stretch>
        </p:blipFill>
        <p:spPr>
          <a:xfrm>
            <a:off x="1473200" y="4294239"/>
            <a:ext cx="5854700" cy="609600"/>
          </a:xfrm>
          <a:prstGeom prst="rect">
            <a:avLst/>
          </a:prstGeom>
        </p:spPr>
      </p:pic>
      <p:pic>
        <p:nvPicPr>
          <p:cNvPr id="7" name="图片 6">
            <a:extLst>
              <a:ext uri="{FF2B5EF4-FFF2-40B4-BE49-F238E27FC236}">
                <a16:creationId xmlns:a16="http://schemas.microsoft.com/office/drawing/2014/main" id="{B320AC2F-EEC1-914D-8DD0-D782018F5BE2}"/>
              </a:ext>
            </a:extLst>
          </p:cNvPr>
          <p:cNvPicPr>
            <a:picLocks noChangeAspect="1"/>
          </p:cNvPicPr>
          <p:nvPr/>
        </p:nvPicPr>
        <p:blipFill>
          <a:blip r:embed="rId3"/>
          <a:stretch>
            <a:fillRect/>
          </a:stretch>
        </p:blipFill>
        <p:spPr>
          <a:xfrm>
            <a:off x="1473200" y="5331696"/>
            <a:ext cx="12192000" cy="1091295"/>
          </a:xfrm>
          <a:prstGeom prst="rect">
            <a:avLst/>
          </a:prstGeom>
        </p:spPr>
      </p:pic>
      <p:pic>
        <p:nvPicPr>
          <p:cNvPr id="8" name="图片 7">
            <a:extLst>
              <a:ext uri="{FF2B5EF4-FFF2-40B4-BE49-F238E27FC236}">
                <a16:creationId xmlns:a16="http://schemas.microsoft.com/office/drawing/2014/main" id="{B61E24BA-3E5F-E14B-A7FB-9C008D4908A9}"/>
              </a:ext>
            </a:extLst>
          </p:cNvPr>
          <p:cNvPicPr>
            <a:picLocks noChangeAspect="1"/>
          </p:cNvPicPr>
          <p:nvPr/>
        </p:nvPicPr>
        <p:blipFill>
          <a:blip r:embed="rId4"/>
          <a:stretch>
            <a:fillRect/>
          </a:stretch>
        </p:blipFill>
        <p:spPr>
          <a:xfrm>
            <a:off x="1473200" y="2234432"/>
            <a:ext cx="7467600" cy="1651000"/>
          </a:xfrm>
          <a:prstGeom prst="rect">
            <a:avLst/>
          </a:prstGeom>
        </p:spPr>
      </p:pic>
    </p:spTree>
    <p:extLst>
      <p:ext uri="{BB962C8B-B14F-4D97-AF65-F5344CB8AC3E}">
        <p14:creationId xmlns:p14="http://schemas.microsoft.com/office/powerpoint/2010/main" val="2906156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6BE5-F37D-6543-951D-502E33E062C9}"/>
              </a:ext>
            </a:extLst>
          </p:cNvPr>
          <p:cNvSpPr>
            <a:spLocks noGrp="1"/>
          </p:cNvSpPr>
          <p:nvPr>
            <p:ph type="title"/>
          </p:nvPr>
        </p:nvSpPr>
        <p:spPr/>
        <p:txBody>
          <a:bodyPr/>
          <a:lstStyle/>
          <a:p>
            <a:r>
              <a:rPr kumimoji="1" lang="zh-CN" altLang="en-US" dirty="0"/>
              <a:t>准备工作</a:t>
            </a:r>
          </a:p>
        </p:txBody>
      </p:sp>
      <p:sp>
        <p:nvSpPr>
          <p:cNvPr id="3" name="内容占位符 2">
            <a:extLst>
              <a:ext uri="{FF2B5EF4-FFF2-40B4-BE49-F238E27FC236}">
                <a16:creationId xmlns:a16="http://schemas.microsoft.com/office/drawing/2014/main" id="{8E85E687-F5D6-C24D-975F-6710FCC8204C}"/>
              </a:ext>
            </a:extLst>
          </p:cNvPr>
          <p:cNvSpPr>
            <a:spLocks noGrp="1"/>
          </p:cNvSpPr>
          <p:nvPr>
            <p:ph idx="1"/>
          </p:nvPr>
        </p:nvSpPr>
        <p:spPr/>
        <p:txBody>
          <a:bodyPr/>
          <a:lstStyle/>
          <a:p>
            <a:r>
              <a:rPr kumimoji="1" lang="zh-CN" altLang="en-US" dirty="0"/>
              <a:t>创建优化器</a:t>
            </a:r>
            <a:endParaRPr kumimoji="1" lang="en-US" altLang="zh-CN" dirty="0"/>
          </a:p>
          <a:p>
            <a:endParaRPr kumimoji="1" lang="en-US" altLang="zh-CN" dirty="0"/>
          </a:p>
          <a:p>
            <a:endParaRPr kumimoji="1" lang="en-US" altLang="zh-CN" dirty="0"/>
          </a:p>
          <a:p>
            <a:r>
              <a:rPr kumimoji="1" lang="zh-CN" altLang="en-US" dirty="0"/>
              <a:t>使用</a:t>
            </a:r>
            <a:r>
              <a:rPr kumimoji="1" lang="en-US" altLang="zh-CN" dirty="0" err="1"/>
              <a:t>tensorboard</a:t>
            </a:r>
            <a:r>
              <a:rPr kumimoji="1" lang="zh-CN" altLang="en-US" dirty="0"/>
              <a:t>对</a:t>
            </a:r>
            <a:r>
              <a:rPr kumimoji="1" lang="en-US" altLang="zh-CN" dirty="0"/>
              <a:t>loss</a:t>
            </a:r>
            <a:r>
              <a:rPr kumimoji="1" lang="zh-CN" altLang="en-US" dirty="0"/>
              <a:t>进行记录</a:t>
            </a:r>
            <a:endParaRPr kumimoji="1" lang="en-US" altLang="zh-CN" dirty="0"/>
          </a:p>
          <a:p>
            <a:endParaRPr kumimoji="1" lang="en-US" altLang="zh-CN" dirty="0"/>
          </a:p>
          <a:p>
            <a:endParaRPr kumimoji="1" lang="en-US" altLang="zh-CN" dirty="0"/>
          </a:p>
          <a:p>
            <a:pPr marL="0" indent="0">
              <a:buNone/>
            </a:pPr>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pPr lvl="1"/>
            <a:endParaRPr kumimoji="1" lang="en-US" altLang="zh-CN" dirty="0"/>
          </a:p>
          <a:p>
            <a:pPr marL="0" indent="0">
              <a:buNone/>
            </a:pPr>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2A69BD48-493E-9747-8ABB-6B81DC239DAD}"/>
              </a:ext>
            </a:extLst>
          </p:cNvPr>
          <p:cNvPicPr>
            <a:picLocks noChangeAspect="1"/>
          </p:cNvPicPr>
          <p:nvPr/>
        </p:nvPicPr>
        <p:blipFill>
          <a:blip r:embed="rId2"/>
          <a:stretch>
            <a:fillRect/>
          </a:stretch>
        </p:blipFill>
        <p:spPr>
          <a:xfrm>
            <a:off x="1172773" y="2336071"/>
            <a:ext cx="12065000" cy="596900"/>
          </a:xfrm>
          <a:prstGeom prst="rect">
            <a:avLst/>
          </a:prstGeom>
        </p:spPr>
      </p:pic>
      <p:pic>
        <p:nvPicPr>
          <p:cNvPr id="8" name="图片 7">
            <a:extLst>
              <a:ext uri="{FF2B5EF4-FFF2-40B4-BE49-F238E27FC236}">
                <a16:creationId xmlns:a16="http://schemas.microsoft.com/office/drawing/2014/main" id="{57AED925-F8B9-3C47-A0CB-9AFF20CBC33B}"/>
              </a:ext>
            </a:extLst>
          </p:cNvPr>
          <p:cNvPicPr>
            <a:picLocks noChangeAspect="1"/>
          </p:cNvPicPr>
          <p:nvPr/>
        </p:nvPicPr>
        <p:blipFill>
          <a:blip r:embed="rId3"/>
          <a:stretch>
            <a:fillRect/>
          </a:stretch>
        </p:blipFill>
        <p:spPr>
          <a:xfrm>
            <a:off x="1172773" y="4116817"/>
            <a:ext cx="6146800" cy="292100"/>
          </a:xfrm>
          <a:prstGeom prst="rect">
            <a:avLst/>
          </a:prstGeom>
        </p:spPr>
      </p:pic>
      <p:pic>
        <p:nvPicPr>
          <p:cNvPr id="9" name="图片 8">
            <a:extLst>
              <a:ext uri="{FF2B5EF4-FFF2-40B4-BE49-F238E27FC236}">
                <a16:creationId xmlns:a16="http://schemas.microsoft.com/office/drawing/2014/main" id="{3F63317A-D888-094F-AD10-ADA1B0D158AD}"/>
              </a:ext>
            </a:extLst>
          </p:cNvPr>
          <p:cNvPicPr>
            <a:picLocks noChangeAspect="1"/>
          </p:cNvPicPr>
          <p:nvPr/>
        </p:nvPicPr>
        <p:blipFill>
          <a:blip r:embed="rId4"/>
          <a:stretch>
            <a:fillRect/>
          </a:stretch>
        </p:blipFill>
        <p:spPr>
          <a:xfrm>
            <a:off x="1083873" y="4415267"/>
            <a:ext cx="6235700" cy="279400"/>
          </a:xfrm>
          <a:prstGeom prst="rect">
            <a:avLst/>
          </a:prstGeom>
        </p:spPr>
      </p:pic>
    </p:spTree>
    <p:extLst>
      <p:ext uri="{BB962C8B-B14F-4D97-AF65-F5344CB8AC3E}">
        <p14:creationId xmlns:p14="http://schemas.microsoft.com/office/powerpoint/2010/main" val="343236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33C23-D55C-0A40-87F0-1C2555E43227}"/>
              </a:ext>
            </a:extLst>
          </p:cNvPr>
          <p:cNvSpPr>
            <a:spLocks noGrp="1"/>
          </p:cNvSpPr>
          <p:nvPr>
            <p:ph type="title"/>
          </p:nvPr>
        </p:nvSpPr>
        <p:spPr/>
        <p:txBody>
          <a:bodyPr/>
          <a:lstStyle/>
          <a:p>
            <a:r>
              <a:rPr kumimoji="1" lang="zh-CN" altLang="en-US" dirty="0"/>
              <a:t>创建数据集</a:t>
            </a:r>
          </a:p>
        </p:txBody>
      </p:sp>
      <p:sp>
        <p:nvSpPr>
          <p:cNvPr id="3" name="内容占位符 2">
            <a:extLst>
              <a:ext uri="{FF2B5EF4-FFF2-40B4-BE49-F238E27FC236}">
                <a16:creationId xmlns:a16="http://schemas.microsoft.com/office/drawing/2014/main" id="{AD5AECC7-EF08-E545-B103-D94CB9BF6615}"/>
              </a:ext>
            </a:extLst>
          </p:cNvPr>
          <p:cNvSpPr>
            <a:spLocks noGrp="1"/>
          </p:cNvSpPr>
          <p:nvPr>
            <p:ph idx="1"/>
          </p:nvPr>
        </p:nvSpPr>
        <p:spPr/>
        <p:txBody>
          <a:bodyPr/>
          <a:lstStyle/>
          <a:p>
            <a:r>
              <a:rPr kumimoji="1" lang="zh-CN" altLang="en-US" dirty="0"/>
              <a:t>将原始数据处理成模型能接受的数据</a:t>
            </a:r>
            <a:endParaRPr kumimoji="1" lang="en-US" altLang="zh-CN" dirty="0"/>
          </a:p>
          <a:p>
            <a:pPr lvl="1"/>
            <a:r>
              <a:rPr kumimoji="1" lang="zh-CN" altLang="en-US" dirty="0"/>
              <a:t>分词</a:t>
            </a:r>
            <a:endParaRPr kumimoji="1" lang="en-US" altLang="zh-CN" dirty="0"/>
          </a:p>
          <a:p>
            <a:pPr lvl="1"/>
            <a:r>
              <a:rPr kumimoji="1" lang="zh-CN" altLang="en-US" dirty="0"/>
              <a:t>在</a:t>
            </a:r>
            <a:r>
              <a:rPr kumimoji="1" lang="en-US" altLang="zh-CN" dirty="0"/>
              <a:t>encoder</a:t>
            </a:r>
            <a:r>
              <a:rPr kumimoji="1" lang="zh-CN" altLang="en-US" dirty="0"/>
              <a:t>端加上对应任务名字</a:t>
            </a:r>
            <a:endParaRPr kumimoji="1" lang="en-US" altLang="zh-CN" dirty="0"/>
          </a:p>
          <a:p>
            <a:pPr lvl="2"/>
            <a:r>
              <a:rPr kumimoji="1" lang="zh-CN" altLang="en-US" dirty="0"/>
              <a:t>摘要：</a:t>
            </a:r>
            <a:r>
              <a:rPr kumimoji="1" lang="en-US" altLang="zh-CN" dirty="0"/>
              <a:t>summarize:</a:t>
            </a:r>
          </a:p>
          <a:p>
            <a:pPr lvl="2"/>
            <a:r>
              <a:rPr kumimoji="1" lang="zh-CN" altLang="en-US" dirty="0"/>
              <a:t>问答：</a:t>
            </a:r>
            <a:r>
              <a:rPr kumimoji="1" lang="en-US" altLang="zh-CN" dirty="0"/>
              <a:t>question:</a:t>
            </a:r>
          </a:p>
          <a:p>
            <a:pPr lvl="2"/>
            <a:r>
              <a:rPr kumimoji="1" lang="zh-CN" altLang="en-US" dirty="0"/>
              <a:t>翻译：</a:t>
            </a:r>
            <a:r>
              <a:rPr kumimoji="1" lang="en-US" altLang="zh-CN" dirty="0"/>
              <a:t>translate</a:t>
            </a:r>
            <a:r>
              <a:rPr kumimoji="1" lang="zh-CN" altLang="en-US" dirty="0"/>
              <a:t> </a:t>
            </a:r>
            <a:r>
              <a:rPr kumimoji="1" lang="en-US" altLang="zh-CN" dirty="0"/>
              <a:t>A</a:t>
            </a:r>
            <a:r>
              <a:rPr kumimoji="1" lang="zh-CN" altLang="en-US" dirty="0"/>
              <a:t> </a:t>
            </a:r>
            <a:r>
              <a:rPr kumimoji="1" lang="en-US" altLang="zh-CN" dirty="0"/>
              <a:t>to</a:t>
            </a:r>
            <a:r>
              <a:rPr kumimoji="1" lang="zh-CN" altLang="en-US" dirty="0"/>
              <a:t> </a:t>
            </a:r>
            <a:r>
              <a:rPr kumimoji="1" lang="en-US" altLang="zh-CN" dirty="0"/>
              <a:t>B:</a:t>
            </a:r>
          </a:p>
          <a:p>
            <a:pPr lvl="1"/>
            <a:r>
              <a:rPr kumimoji="1" lang="en-US" altLang="zh-CN" dirty="0"/>
              <a:t>decoder</a:t>
            </a:r>
            <a:r>
              <a:rPr kumimoji="1" lang="zh-CN" altLang="en-US" dirty="0"/>
              <a:t>端直接生成</a:t>
            </a:r>
            <a:endParaRPr kumimoji="1" lang="en-US" altLang="zh-CN" dirty="0"/>
          </a:p>
          <a:p>
            <a:pPr lvl="2"/>
            <a:r>
              <a:rPr kumimoji="1" lang="zh-CN" altLang="en-US" dirty="0"/>
              <a:t>分类问题：直接生成类的名字</a:t>
            </a:r>
            <a:endParaRPr kumimoji="1" lang="en-US" altLang="zh-CN" dirty="0"/>
          </a:p>
          <a:p>
            <a:pPr lvl="2"/>
            <a:r>
              <a:rPr kumimoji="1" lang="zh-CN" altLang="en-US" dirty="0"/>
              <a:t>抽取问题：直接生成要抽取的内容</a:t>
            </a:r>
            <a:endParaRPr kumimoji="1" lang="en-US" altLang="zh-CN" dirty="0"/>
          </a:p>
          <a:p>
            <a:pPr lvl="1"/>
            <a:r>
              <a:rPr kumimoji="1" lang="zh-CN" altLang="en-US" dirty="0"/>
              <a:t>处理完文本后，</a:t>
            </a:r>
            <a:r>
              <a:rPr kumimoji="1" lang="en-US" altLang="zh-CN" dirty="0"/>
              <a:t>tokenize</a:t>
            </a:r>
            <a:r>
              <a:rPr kumimoji="1" lang="zh-CN" altLang="en-US" dirty="0"/>
              <a:t>将</a:t>
            </a:r>
            <a:r>
              <a:rPr kumimoji="1" lang="en-US" altLang="zh-CN" dirty="0"/>
              <a:t>word</a:t>
            </a:r>
            <a:r>
              <a:rPr kumimoji="1" lang="zh-CN" altLang="en-US" dirty="0"/>
              <a:t>转换成</a:t>
            </a:r>
            <a:r>
              <a:rPr kumimoji="1" lang="en-US" altLang="zh-CN" dirty="0"/>
              <a:t>id</a:t>
            </a:r>
          </a:p>
          <a:p>
            <a:pPr lvl="2"/>
            <a:endParaRPr kumimoji="1" lang="zh-CN" altLang="en-US" dirty="0"/>
          </a:p>
        </p:txBody>
      </p:sp>
    </p:spTree>
    <p:extLst>
      <p:ext uri="{BB962C8B-B14F-4D97-AF65-F5344CB8AC3E}">
        <p14:creationId xmlns:p14="http://schemas.microsoft.com/office/powerpoint/2010/main" val="197506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F76CB-FBA8-1346-914D-704C7CFB51EF}"/>
              </a:ext>
            </a:extLst>
          </p:cNvPr>
          <p:cNvSpPr>
            <a:spLocks noGrp="1"/>
          </p:cNvSpPr>
          <p:nvPr>
            <p:ph type="title"/>
          </p:nvPr>
        </p:nvSpPr>
        <p:spPr/>
        <p:txBody>
          <a:bodyPr/>
          <a:lstStyle/>
          <a:p>
            <a:r>
              <a:rPr kumimoji="1" lang="zh-CN" altLang="en-US" dirty="0"/>
              <a:t>载入数据</a:t>
            </a:r>
          </a:p>
        </p:txBody>
      </p:sp>
      <p:sp>
        <p:nvSpPr>
          <p:cNvPr id="3" name="内容占位符 2">
            <a:extLst>
              <a:ext uri="{FF2B5EF4-FFF2-40B4-BE49-F238E27FC236}">
                <a16:creationId xmlns:a16="http://schemas.microsoft.com/office/drawing/2014/main" id="{1A7545FF-E4E7-AD46-A3C5-7F8AB310567E}"/>
              </a:ext>
            </a:extLst>
          </p:cNvPr>
          <p:cNvSpPr>
            <a:spLocks noGrp="1"/>
          </p:cNvSpPr>
          <p:nvPr>
            <p:ph idx="1"/>
          </p:nvPr>
        </p:nvSpPr>
        <p:spPr/>
        <p:txBody>
          <a:bodyPr/>
          <a:lstStyle/>
          <a:p>
            <a:r>
              <a:rPr kumimoji="1" lang="zh-CN" altLang="en-US" dirty="0"/>
              <a:t>创建</a:t>
            </a:r>
            <a:r>
              <a:rPr kumimoji="1" lang="en-US" altLang="zh-CN" dirty="0" err="1"/>
              <a:t>DataLoader</a:t>
            </a:r>
            <a:endParaRPr kumimoji="1" lang="en-US" altLang="zh-CN" dirty="0"/>
          </a:p>
          <a:p>
            <a:pPr lvl="1"/>
            <a:r>
              <a:rPr kumimoji="1" lang="zh-CN" altLang="en-US" dirty="0"/>
              <a:t>创建自己的</a:t>
            </a:r>
            <a:r>
              <a:rPr kumimoji="1" lang="en-US" altLang="zh-CN" dirty="0"/>
              <a:t>Sampler</a:t>
            </a:r>
            <a:r>
              <a:rPr kumimoji="1" lang="zh-CN" altLang="en-US" dirty="0"/>
              <a:t>，需要覆盖</a:t>
            </a:r>
            <a:r>
              <a:rPr kumimoji="1" lang="en-US" altLang="zh-CN" dirty="0"/>
              <a:t>__</a:t>
            </a:r>
            <a:r>
              <a:rPr kumimoji="1" lang="en-US" altLang="zh-CN" dirty="0" err="1"/>
              <a:t>iter</a:t>
            </a:r>
            <a:r>
              <a:rPr kumimoji="1" lang="en-US" altLang="zh-CN" dirty="0"/>
              <a:t>__</a:t>
            </a:r>
            <a:r>
              <a:rPr kumimoji="1" lang="zh-CN" altLang="en-US" dirty="0"/>
              <a:t>和</a:t>
            </a:r>
            <a:r>
              <a:rPr kumimoji="1" lang="en-US" altLang="zh-CN" dirty="0"/>
              <a:t>__</a:t>
            </a:r>
            <a:r>
              <a:rPr kumimoji="1" lang="en-US" altLang="zh-CN" dirty="0" err="1"/>
              <a:t>len</a:t>
            </a:r>
            <a:r>
              <a:rPr kumimoji="1" lang="en-US" altLang="zh-CN" dirty="0"/>
              <a:t>__</a:t>
            </a:r>
            <a:r>
              <a:rPr kumimoji="1" lang="zh-CN" altLang="en-US" dirty="0"/>
              <a:t>定义样本的输出顺序，负责将样本</a:t>
            </a:r>
            <a:r>
              <a:rPr kumimoji="1" lang="en-US" altLang="zh-CN" dirty="0"/>
              <a:t>shuffle</a:t>
            </a:r>
          </a:p>
          <a:p>
            <a:pPr lvl="1"/>
            <a:r>
              <a:rPr kumimoji="1" lang="zh-CN" altLang="en-US" dirty="0"/>
              <a:t>创建自己的</a:t>
            </a:r>
            <a:r>
              <a:rPr kumimoji="1" lang="en-US" altLang="zh-CN" dirty="0" err="1"/>
              <a:t>collate_fn</a:t>
            </a:r>
            <a:r>
              <a:rPr kumimoji="1" lang="zh-CN" altLang="en-US" dirty="0"/>
              <a:t>方法，将样本组合成</a:t>
            </a:r>
            <a:r>
              <a:rPr kumimoji="1" lang="en-US" altLang="zh-CN" dirty="0"/>
              <a:t>batch</a:t>
            </a:r>
            <a:r>
              <a:rPr kumimoji="1" lang="zh-CN" altLang="en-US" dirty="0"/>
              <a:t>，将</a:t>
            </a:r>
            <a:r>
              <a:rPr kumimoji="1" lang="en-US" altLang="zh-CN" dirty="0"/>
              <a:t>encode</a:t>
            </a:r>
            <a:r>
              <a:rPr kumimoji="1" lang="zh-CN" altLang="en-US" dirty="0"/>
              <a:t>文本和</a:t>
            </a:r>
            <a:r>
              <a:rPr kumimoji="1" lang="en-US" altLang="zh-CN" dirty="0"/>
              <a:t>decode</a:t>
            </a:r>
            <a:r>
              <a:rPr kumimoji="1" lang="zh-CN" altLang="en-US" dirty="0"/>
              <a:t>文本</a:t>
            </a:r>
            <a:r>
              <a:rPr kumimoji="1" lang="en-US" altLang="zh-CN" dirty="0"/>
              <a:t>pad</a:t>
            </a:r>
            <a:r>
              <a:rPr kumimoji="1" lang="zh-CN" altLang="en-US" dirty="0"/>
              <a:t>到同样的长度</a:t>
            </a:r>
            <a:endParaRPr kumimoji="1" lang="en-US" altLang="zh-CN" dirty="0"/>
          </a:p>
          <a:p>
            <a:r>
              <a:rPr kumimoji="1" lang="zh-CN" altLang="en-US" dirty="0"/>
              <a:t>使用</a:t>
            </a:r>
            <a:r>
              <a:rPr kumimoji="1" lang="en-US" altLang="zh-CN" dirty="0" err="1"/>
              <a:t>tqdm</a:t>
            </a:r>
            <a:r>
              <a:rPr kumimoji="1" lang="zh-CN" altLang="en-US" dirty="0"/>
              <a:t>包装</a:t>
            </a:r>
            <a:r>
              <a:rPr kumimoji="1" lang="en-US" altLang="zh-CN" dirty="0" err="1"/>
              <a:t>DataLoader</a:t>
            </a:r>
            <a:r>
              <a:rPr kumimoji="1" lang="zh-CN" altLang="en-US" dirty="0"/>
              <a:t>，可以打印出训练进度</a:t>
            </a:r>
          </a:p>
        </p:txBody>
      </p:sp>
    </p:spTree>
    <p:extLst>
      <p:ext uri="{BB962C8B-B14F-4D97-AF65-F5344CB8AC3E}">
        <p14:creationId xmlns:p14="http://schemas.microsoft.com/office/powerpoint/2010/main" val="3179722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FEDA0-64E6-B449-BE7F-B1949F69FFC8}"/>
              </a:ext>
            </a:extLst>
          </p:cNvPr>
          <p:cNvSpPr>
            <a:spLocks noGrp="1"/>
          </p:cNvSpPr>
          <p:nvPr>
            <p:ph type="title"/>
          </p:nvPr>
        </p:nvSpPr>
        <p:spPr/>
        <p:txBody>
          <a:bodyPr/>
          <a:lstStyle/>
          <a:p>
            <a:r>
              <a:rPr kumimoji="1" lang="zh-CN" altLang="en-US" dirty="0"/>
              <a:t>训练模型</a:t>
            </a:r>
          </a:p>
        </p:txBody>
      </p:sp>
      <p:pic>
        <p:nvPicPr>
          <p:cNvPr id="7" name="内容占位符 6">
            <a:extLst>
              <a:ext uri="{FF2B5EF4-FFF2-40B4-BE49-F238E27FC236}">
                <a16:creationId xmlns:a16="http://schemas.microsoft.com/office/drawing/2014/main" id="{2E330C97-F847-BA43-A194-3FD3113FE159}"/>
              </a:ext>
            </a:extLst>
          </p:cNvPr>
          <p:cNvPicPr>
            <a:picLocks noGrp="1" noChangeAspect="1"/>
          </p:cNvPicPr>
          <p:nvPr>
            <p:ph idx="1"/>
          </p:nvPr>
        </p:nvPicPr>
        <p:blipFill>
          <a:blip r:embed="rId3"/>
          <a:stretch>
            <a:fillRect/>
          </a:stretch>
        </p:blipFill>
        <p:spPr>
          <a:xfrm>
            <a:off x="0" y="0"/>
            <a:ext cx="11821377" cy="6858000"/>
          </a:xfrm>
          <a:prstGeom prst="rect">
            <a:avLst/>
          </a:prstGeom>
        </p:spPr>
      </p:pic>
      <p:pic>
        <p:nvPicPr>
          <p:cNvPr id="8" name="图片 7">
            <a:extLst>
              <a:ext uri="{FF2B5EF4-FFF2-40B4-BE49-F238E27FC236}">
                <a16:creationId xmlns:a16="http://schemas.microsoft.com/office/drawing/2014/main" id="{C42CDEC9-6D11-E243-B062-82068E0502D4}"/>
              </a:ext>
            </a:extLst>
          </p:cNvPr>
          <p:cNvPicPr>
            <a:picLocks noChangeAspect="1"/>
          </p:cNvPicPr>
          <p:nvPr/>
        </p:nvPicPr>
        <p:blipFill>
          <a:blip r:embed="rId4"/>
          <a:stretch>
            <a:fillRect/>
          </a:stretch>
        </p:blipFill>
        <p:spPr>
          <a:xfrm>
            <a:off x="7510889" y="61913"/>
            <a:ext cx="4076700" cy="2374900"/>
          </a:xfrm>
          <a:prstGeom prst="rect">
            <a:avLst/>
          </a:prstGeom>
        </p:spPr>
      </p:pic>
    </p:spTree>
    <p:extLst>
      <p:ext uri="{BB962C8B-B14F-4D97-AF65-F5344CB8AC3E}">
        <p14:creationId xmlns:p14="http://schemas.microsoft.com/office/powerpoint/2010/main" val="853504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A4EBE-7322-A548-804F-2F770EFB0560}"/>
              </a:ext>
            </a:extLst>
          </p:cNvPr>
          <p:cNvSpPr>
            <a:spLocks noGrp="1"/>
          </p:cNvSpPr>
          <p:nvPr>
            <p:ph type="title"/>
          </p:nvPr>
        </p:nvSpPr>
        <p:spPr/>
        <p:txBody>
          <a:bodyPr/>
          <a:lstStyle/>
          <a:p>
            <a:r>
              <a:rPr kumimoji="1" lang="zh-CN" altLang="en-US" dirty="0"/>
              <a:t>模型测试</a:t>
            </a:r>
          </a:p>
        </p:txBody>
      </p:sp>
      <p:sp>
        <p:nvSpPr>
          <p:cNvPr id="3" name="内容占位符 2">
            <a:extLst>
              <a:ext uri="{FF2B5EF4-FFF2-40B4-BE49-F238E27FC236}">
                <a16:creationId xmlns:a16="http://schemas.microsoft.com/office/drawing/2014/main" id="{5CD58A90-83C7-5049-9D7E-33BDC49C8B2F}"/>
              </a:ext>
            </a:extLst>
          </p:cNvPr>
          <p:cNvSpPr>
            <a:spLocks noGrp="1"/>
          </p:cNvSpPr>
          <p:nvPr>
            <p:ph idx="1"/>
          </p:nvPr>
        </p:nvSpPr>
        <p:spPr>
          <a:xfrm>
            <a:off x="838200" y="1825625"/>
            <a:ext cx="5382718" cy="4351338"/>
          </a:xfrm>
        </p:spPr>
        <p:txBody>
          <a:bodyPr>
            <a:normAutofit fontScale="92500" lnSpcReduction="10000"/>
          </a:bodyPr>
          <a:lstStyle/>
          <a:p>
            <a:r>
              <a:rPr kumimoji="1" lang="zh-CN" altLang="en-US" dirty="0"/>
              <a:t>调用</a:t>
            </a:r>
            <a:r>
              <a:rPr kumimoji="1" lang="en-US" altLang="zh-CN" dirty="0"/>
              <a:t>generate</a:t>
            </a:r>
            <a:r>
              <a:rPr kumimoji="1" lang="zh-CN" altLang="en-US" dirty="0"/>
              <a:t>方法</a:t>
            </a:r>
            <a:endParaRPr kumimoji="1" lang="en-US" altLang="zh-CN" dirty="0"/>
          </a:p>
          <a:p>
            <a:r>
              <a:rPr kumimoji="1" lang="en-US" altLang="zh-CN" dirty="0"/>
              <a:t>generate</a:t>
            </a:r>
            <a:r>
              <a:rPr kumimoji="1" lang="zh-CN" altLang="en-US" dirty="0"/>
              <a:t>来自</a:t>
            </a:r>
            <a:r>
              <a:rPr lang="en" altLang="zh-CN" dirty="0" err="1"/>
              <a:t>transformers.generation_utils.</a:t>
            </a:r>
            <a:r>
              <a:rPr lang="en" altLang="zh-CN" b="1" dirty="0" err="1">
                <a:effectLst/>
              </a:rPr>
              <a:t>GenerationMixin</a:t>
            </a:r>
            <a:r>
              <a:rPr lang="zh-CN" altLang="en-US" b="1" dirty="0">
                <a:effectLst/>
              </a:rPr>
              <a:t>，</a:t>
            </a:r>
            <a:r>
              <a:rPr lang="zh-CN" altLang="en-US" dirty="0"/>
              <a:t>包含多种解码的实现</a:t>
            </a:r>
            <a:endParaRPr lang="en-US" altLang="zh-CN" dirty="0"/>
          </a:p>
          <a:p>
            <a:pPr lvl="1"/>
            <a:r>
              <a:rPr kumimoji="1" lang="en-US" altLang="zh-CN" dirty="0"/>
              <a:t>greedy</a:t>
            </a:r>
            <a:r>
              <a:rPr kumimoji="1" lang="zh-CN" altLang="en-US" dirty="0"/>
              <a:t> </a:t>
            </a:r>
            <a:r>
              <a:rPr kumimoji="1" lang="en-US" altLang="zh-CN" dirty="0"/>
              <a:t>decoding</a:t>
            </a:r>
          </a:p>
          <a:p>
            <a:pPr lvl="1"/>
            <a:r>
              <a:rPr kumimoji="1" lang="en-US" altLang="zh-CN" dirty="0"/>
              <a:t>multinomial sampling</a:t>
            </a:r>
          </a:p>
          <a:p>
            <a:pPr lvl="1"/>
            <a:r>
              <a:rPr kumimoji="1" lang="en-US" altLang="zh-CN" dirty="0"/>
              <a:t>beam-search decoding</a:t>
            </a:r>
          </a:p>
          <a:p>
            <a:pPr lvl="1"/>
            <a:r>
              <a:rPr kumimoji="1" lang="en-US" altLang="zh-CN" dirty="0"/>
              <a:t>beam-search multinomial sampling</a:t>
            </a:r>
          </a:p>
          <a:p>
            <a:r>
              <a:rPr kumimoji="1" lang="zh-CN" altLang="en-US" dirty="0"/>
              <a:t>具体可以参考</a:t>
            </a:r>
            <a:endParaRPr kumimoji="1" lang="en-US" altLang="zh-CN" dirty="0"/>
          </a:p>
          <a:p>
            <a:r>
              <a:rPr kumimoji="1" lang="en" altLang="zh-CN" dirty="0"/>
              <a:t>https://</a:t>
            </a:r>
            <a:r>
              <a:rPr kumimoji="1" lang="en" altLang="zh-CN" dirty="0" err="1"/>
              <a:t>huggingface.co</a:t>
            </a:r>
            <a:r>
              <a:rPr kumimoji="1" lang="en" altLang="zh-CN" dirty="0"/>
              <a:t>/blog/how-to-generate</a:t>
            </a:r>
            <a:endParaRPr kumimoji="1" lang="zh-CN" altLang="en-US" dirty="0"/>
          </a:p>
        </p:txBody>
      </p:sp>
      <p:pic>
        <p:nvPicPr>
          <p:cNvPr id="5" name="图片 4">
            <a:extLst>
              <a:ext uri="{FF2B5EF4-FFF2-40B4-BE49-F238E27FC236}">
                <a16:creationId xmlns:a16="http://schemas.microsoft.com/office/drawing/2014/main" id="{43E2135B-67B1-B146-B4F8-82261AAE1AA3}"/>
              </a:ext>
            </a:extLst>
          </p:cNvPr>
          <p:cNvPicPr>
            <a:picLocks noChangeAspect="1"/>
          </p:cNvPicPr>
          <p:nvPr/>
        </p:nvPicPr>
        <p:blipFill>
          <a:blip r:embed="rId2"/>
          <a:stretch>
            <a:fillRect/>
          </a:stretch>
        </p:blipFill>
        <p:spPr>
          <a:xfrm>
            <a:off x="6433049" y="0"/>
            <a:ext cx="5891593" cy="6858000"/>
          </a:xfrm>
          <a:prstGeom prst="rect">
            <a:avLst/>
          </a:prstGeom>
        </p:spPr>
      </p:pic>
    </p:spTree>
    <p:extLst>
      <p:ext uri="{BB962C8B-B14F-4D97-AF65-F5344CB8AC3E}">
        <p14:creationId xmlns:p14="http://schemas.microsoft.com/office/powerpoint/2010/main" val="1962852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BCB17-961A-884B-97E4-ECEE51E1157B}"/>
              </a:ext>
            </a:extLst>
          </p:cNvPr>
          <p:cNvSpPr>
            <a:spLocks noGrp="1"/>
          </p:cNvSpPr>
          <p:nvPr>
            <p:ph type="title"/>
          </p:nvPr>
        </p:nvSpPr>
        <p:spPr/>
        <p:txBody>
          <a:bodyPr/>
          <a:lstStyle/>
          <a:p>
            <a:r>
              <a:rPr kumimoji="1" lang="zh-CN" altLang="en-US" dirty="0"/>
              <a:t>总结</a:t>
            </a:r>
          </a:p>
        </p:txBody>
      </p:sp>
      <p:sp>
        <p:nvSpPr>
          <p:cNvPr id="3" name="内容占位符 2">
            <a:extLst>
              <a:ext uri="{FF2B5EF4-FFF2-40B4-BE49-F238E27FC236}">
                <a16:creationId xmlns:a16="http://schemas.microsoft.com/office/drawing/2014/main" id="{1AA07333-EECB-4D4C-B7E6-E31DC134A80F}"/>
              </a:ext>
            </a:extLst>
          </p:cNvPr>
          <p:cNvSpPr>
            <a:spLocks noGrp="1"/>
          </p:cNvSpPr>
          <p:nvPr>
            <p:ph idx="1"/>
          </p:nvPr>
        </p:nvSpPr>
        <p:spPr/>
        <p:txBody>
          <a:bodyPr>
            <a:normAutofit fontScale="92500" lnSpcReduction="20000"/>
          </a:bodyPr>
          <a:lstStyle/>
          <a:p>
            <a:r>
              <a:rPr kumimoji="1" lang="en-US" altLang="zh-CN" dirty="0"/>
              <a:t>Google</a:t>
            </a:r>
            <a:r>
              <a:rPr kumimoji="1" lang="zh-CN" altLang="en-US" dirty="0"/>
              <a:t> </a:t>
            </a:r>
            <a:r>
              <a:rPr kumimoji="1" lang="en-US" altLang="zh-CN" dirty="0"/>
              <a:t>T5</a:t>
            </a:r>
            <a:r>
              <a:rPr kumimoji="1" lang="zh-CN" altLang="en-US" dirty="0"/>
              <a:t>在各种任务上提供了一个很强的</a:t>
            </a:r>
            <a:r>
              <a:rPr kumimoji="1" lang="en-US" altLang="zh-CN" dirty="0"/>
              <a:t>baseline</a:t>
            </a:r>
          </a:p>
          <a:p>
            <a:r>
              <a:rPr kumimoji="1" lang="zh-CN" altLang="en-US" dirty="0"/>
              <a:t>革新了训练范式，为各种</a:t>
            </a:r>
            <a:r>
              <a:rPr kumimoji="1" lang="en-US" altLang="zh-CN" dirty="0"/>
              <a:t>NLP</a:t>
            </a:r>
            <a:r>
              <a:rPr kumimoji="1" lang="zh-CN" altLang="en-US" dirty="0"/>
              <a:t>任务提供了通用的模型</a:t>
            </a:r>
            <a:endParaRPr kumimoji="1" lang="en-US" altLang="zh-CN" dirty="0"/>
          </a:p>
          <a:p>
            <a:r>
              <a:rPr kumimoji="1" lang="zh-CN" altLang="en-US" dirty="0"/>
              <a:t>使用</a:t>
            </a:r>
            <a:r>
              <a:rPr kumimoji="1" lang="en-US" altLang="zh-CN" dirty="0"/>
              <a:t>transformers</a:t>
            </a:r>
            <a:r>
              <a:rPr kumimoji="1" lang="zh-CN" altLang="en-US" dirty="0"/>
              <a:t>库可以快速在自己的任务上微调</a:t>
            </a:r>
            <a:r>
              <a:rPr kumimoji="1" lang="en-US" altLang="zh-CN" dirty="0"/>
              <a:t>T5</a:t>
            </a:r>
            <a:r>
              <a:rPr kumimoji="1" lang="zh-CN" altLang="en-US" dirty="0"/>
              <a:t>模型</a:t>
            </a:r>
            <a:endParaRPr kumimoji="1" lang="en-US" altLang="zh-CN" dirty="0"/>
          </a:p>
          <a:p>
            <a:r>
              <a:rPr kumimoji="1" lang="zh-CN" altLang="en-US" dirty="0"/>
              <a:t>非常多的训练技巧值的学习，应该是</a:t>
            </a:r>
            <a:r>
              <a:rPr kumimoji="1" lang="en-US" altLang="zh-CN" dirty="0"/>
              <a:t>Google</a:t>
            </a:r>
            <a:r>
              <a:rPr kumimoji="1" lang="zh-CN" altLang="en-US" dirty="0"/>
              <a:t>如果调参的一本介绍手册</a:t>
            </a:r>
            <a:endParaRPr kumimoji="1" lang="en-US" altLang="zh-CN" dirty="0"/>
          </a:p>
          <a:p>
            <a:pPr lvl="1"/>
            <a:r>
              <a:rPr kumimoji="1" lang="zh-CN" altLang="en-US" dirty="0"/>
              <a:t>如何确定模型架构</a:t>
            </a:r>
            <a:endParaRPr kumimoji="1" lang="en-US" altLang="zh-CN" dirty="0"/>
          </a:p>
          <a:p>
            <a:pPr lvl="1"/>
            <a:r>
              <a:rPr kumimoji="1" lang="zh-CN" altLang="en-US" dirty="0"/>
              <a:t>如何选择训练目标和目标函数</a:t>
            </a:r>
            <a:endParaRPr kumimoji="1" lang="en-US" altLang="zh-CN" dirty="0"/>
          </a:p>
          <a:p>
            <a:pPr lvl="1"/>
            <a:r>
              <a:rPr kumimoji="1" lang="zh-CN" altLang="en-US" dirty="0"/>
              <a:t>如何设计学习率</a:t>
            </a:r>
            <a:endParaRPr kumimoji="1" lang="en-US" altLang="zh-CN" dirty="0"/>
          </a:p>
          <a:p>
            <a:pPr lvl="1"/>
            <a:r>
              <a:rPr kumimoji="1" lang="zh-CN" altLang="en-US" dirty="0"/>
              <a:t>多任务时如何对各任务采样</a:t>
            </a:r>
            <a:endParaRPr kumimoji="1" lang="en-US" altLang="zh-CN" dirty="0"/>
          </a:p>
          <a:p>
            <a:pPr lvl="1"/>
            <a:r>
              <a:rPr kumimoji="1" lang="en-US" altLang="zh-CN" dirty="0"/>
              <a:t>...</a:t>
            </a:r>
          </a:p>
          <a:p>
            <a:r>
              <a:rPr kumimoji="1" lang="zh-CN" altLang="en-US" dirty="0"/>
              <a:t>强烈建议：在使用自己的方法之前，先试试</a:t>
            </a:r>
            <a:r>
              <a:rPr kumimoji="1" lang="en-US" altLang="zh-CN" dirty="0"/>
              <a:t>T5</a:t>
            </a:r>
            <a:r>
              <a:rPr kumimoji="1" lang="zh-CN" altLang="en-US" dirty="0"/>
              <a:t>的效果，跑一个</a:t>
            </a:r>
            <a:r>
              <a:rPr kumimoji="1" lang="en-US" altLang="zh-CN" dirty="0"/>
              <a:t>baseline</a:t>
            </a:r>
          </a:p>
          <a:p>
            <a:r>
              <a:rPr kumimoji="1" lang="zh-CN" altLang="en-US" dirty="0"/>
              <a:t>如果要实现自己的模型，</a:t>
            </a:r>
            <a:r>
              <a:rPr kumimoji="1" lang="en-US" altLang="zh-CN" dirty="0"/>
              <a:t>transformers</a:t>
            </a:r>
            <a:r>
              <a:rPr kumimoji="1" lang="zh-CN" altLang="en-US" dirty="0"/>
              <a:t>库也很值得好好研究一下，里面的实现方法非常快速高效，设计思路很清晰</a:t>
            </a:r>
          </a:p>
        </p:txBody>
      </p:sp>
    </p:spTree>
    <p:extLst>
      <p:ext uri="{BB962C8B-B14F-4D97-AF65-F5344CB8AC3E}">
        <p14:creationId xmlns:p14="http://schemas.microsoft.com/office/powerpoint/2010/main" val="50306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8290F-3047-9A42-BD13-C7608274DD07}"/>
              </a:ext>
            </a:extLst>
          </p:cNvPr>
          <p:cNvSpPr>
            <a:spLocks noGrp="1"/>
          </p:cNvSpPr>
          <p:nvPr>
            <p:ph type="title"/>
          </p:nvPr>
        </p:nvSpPr>
        <p:spPr/>
        <p:txBody>
          <a:bodyPr/>
          <a:lstStyle/>
          <a:p>
            <a:r>
              <a:rPr kumimoji="1" lang="zh-CN" altLang="en-US" dirty="0"/>
              <a:t>相对位置信号</a:t>
            </a:r>
          </a:p>
        </p:txBody>
      </p:sp>
      <p:sp>
        <p:nvSpPr>
          <p:cNvPr id="3" name="内容占位符 2">
            <a:extLst>
              <a:ext uri="{FF2B5EF4-FFF2-40B4-BE49-F238E27FC236}">
                <a16:creationId xmlns:a16="http://schemas.microsoft.com/office/drawing/2014/main" id="{EBEFE01E-5B67-684C-B56F-A1AA1FF8E664}"/>
              </a:ext>
            </a:extLst>
          </p:cNvPr>
          <p:cNvSpPr>
            <a:spLocks noGrp="1"/>
          </p:cNvSpPr>
          <p:nvPr>
            <p:ph idx="1"/>
          </p:nvPr>
        </p:nvSpPr>
        <p:spPr/>
        <p:txBody>
          <a:bodyPr>
            <a:normAutofit/>
          </a:bodyPr>
          <a:lstStyle/>
          <a:p>
            <a:r>
              <a:rPr lang="zh-CN" altLang="en-US" dirty="0"/>
              <a:t>设计目标，对某个词的较近上下文敏感，对较远的上下文不敏感</a:t>
            </a:r>
            <a:endParaRPr lang="en-US" altLang="zh-CN" dirty="0"/>
          </a:p>
          <a:p>
            <a:r>
              <a:rPr lang="zh-CN" altLang="zh-CN" dirty="0"/>
              <a:t>每个偏移量对应一个标量</a:t>
            </a:r>
            <a:r>
              <a:rPr lang="en-US" altLang="zh-CN" dirty="0" err="1"/>
              <a:t>embeding</a:t>
            </a:r>
            <a:r>
              <a:rPr lang="zh-CN" altLang="zh-CN" dirty="0"/>
              <a:t>嵌入而不是一个向量</a:t>
            </a:r>
            <a:r>
              <a:rPr lang="en-US" altLang="zh-CN" dirty="0"/>
              <a:t>embedding</a:t>
            </a:r>
            <a:r>
              <a:rPr lang="zh-CN" altLang="zh-CN" dirty="0"/>
              <a:t>，计算过程中，直接将该数值加在attention softmax 之前的 logits 上</a:t>
            </a:r>
          </a:p>
          <a:p>
            <a:r>
              <a:rPr lang="zh-CN" altLang="zh-CN" dirty="0"/>
              <a:t>每个</a:t>
            </a:r>
            <a:r>
              <a:rPr lang="en-US" altLang="zh-CN" dirty="0"/>
              <a:t>attention</a:t>
            </a:r>
            <a:r>
              <a:rPr lang="zh-CN" altLang="zh-CN" dirty="0"/>
              <a:t> head有自己的一套相对位置嵌入，所有层之间共享一套嵌入</a:t>
            </a:r>
          </a:p>
          <a:p>
            <a:r>
              <a:rPr lang="zh-CN" altLang="zh-CN" dirty="0"/>
              <a:t>某</a:t>
            </a:r>
            <a:r>
              <a:rPr lang="en-US" altLang="zh-CN" dirty="0"/>
              <a:t> </a:t>
            </a:r>
            <a:r>
              <a:rPr lang="zh-CN" altLang="zh-CN" dirty="0"/>
              <a:t>一个范围的key和query</a:t>
            </a:r>
            <a:r>
              <a:rPr lang="en-US" altLang="zh-CN" dirty="0" err="1"/>
              <a:t>的offset</a:t>
            </a:r>
            <a:r>
              <a:rPr lang="en-US" altLang="zh-CN" dirty="0"/>
              <a:t> </a:t>
            </a:r>
            <a:r>
              <a:rPr lang="zh-CN" altLang="zh-CN" dirty="0"/>
              <a:t>对应着同一个标量</a:t>
            </a:r>
            <a:r>
              <a:rPr lang="zh-CN" altLang="en-US" dirty="0"/>
              <a:t>嵌入。文中</a:t>
            </a:r>
            <a:r>
              <a:rPr lang="zh-CN" altLang="zh-CN" dirty="0"/>
              <a:t>共使用了 32 个嵌入，且对于大于 128 的 offset 统一使用同一个编码（某一层对于大于 128 的位置不敏感，但后续层可通过组合来自先前层的局部信息来构建</a:t>
            </a:r>
            <a:r>
              <a:rPr lang="zh-CN" altLang="en-US" dirty="0"/>
              <a:t>对于</a:t>
            </a:r>
            <a:r>
              <a:rPr lang="zh-CN" altLang="zh-CN" dirty="0"/>
              <a:t>更大 offset 的敏感性）</a:t>
            </a:r>
          </a:p>
          <a:p>
            <a:endParaRPr kumimoji="1" lang="zh-CN" altLang="en-US" dirty="0"/>
          </a:p>
        </p:txBody>
      </p:sp>
    </p:spTree>
    <p:extLst>
      <p:ext uri="{BB962C8B-B14F-4D97-AF65-F5344CB8AC3E}">
        <p14:creationId xmlns:p14="http://schemas.microsoft.com/office/powerpoint/2010/main" val="741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A5D1A-BF1E-AD4D-AD86-13E122C9DE1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83E2E0-A75C-1E4C-B284-F0CF5E93E99E}"/>
              </a:ext>
            </a:extLst>
          </p:cNvPr>
          <p:cNvSpPr>
            <a:spLocks noGrp="1"/>
          </p:cNvSpPr>
          <p:nvPr>
            <p:ph idx="1"/>
          </p:nvPr>
        </p:nvSpPr>
        <p:spPr/>
        <p:txBody>
          <a:bodyPr/>
          <a:lstStyle/>
          <a:p>
            <a:endParaRPr kumimoji="1" lang="zh-CN" altLang="en-US"/>
          </a:p>
        </p:txBody>
      </p:sp>
      <p:pic>
        <p:nvPicPr>
          <p:cNvPr id="2050" name="Picture 2" descr="10 &#10;11 &#10;12 &#10;13 &#10;14 &#10;15 &#10;16 &#10;18 &#10;19 &#10;20 &#10;21 &#10;22 &#10;23 &#10;24 &#10;25 &#10;26 &#10;27 &#10;28 &#10;29 &#10;30 &#10;31 &#10;10 &#10;ιο &#10;ιο &#10;10 &#10;ιο &#10;ιο &#10;10 &#10;11 &#10;ιι &#10;11 &#10;11 &#10;ιι &#10;11 &#10;11 &#10;ιι &#10;17 &#10;ιο &#10;ιο &#10;ιο &#10;ιο &#10;ιο &#10;ιο &#10;ιο &#10;ιι &#10;11 &#10;11 &#10;ιι &#10;11 &#10;11 &#10;ιι &#10;18 &#10;17 &#10;ιο &#10;ιο &#10;ιο &#10;ιο &#10;ιο &#10;ιο &#10;ιο &#10;11 &#10;ιι &#10;ιι &#10;11 &#10;11 &#10;ιι &#10;19 &#10;18 &#10;17 &#10;10 &#10;ιο &#10;ιο &#10;10 &#10;ιο &#10;ιο &#10;ιο &#10;11 &#10;ιι &#10;11 &#10;11 &#10;ιι &#10;20 &#10;19 &#10;18 &#10;17 &#10;10 &#10;ιο &#10;10 &#10;10 &#10;ιο &#10;ιο &#10;10 &#10;ιι &#10;11 &#10;11 &#10;ιι &#10;21 &#10;20 &#10;19 &#10;18 &#10;17 &#10;ιο &#10;ιο &#10;ιο &#10;ιο &#10;ιο &#10;10 &#10;ιο &#10;11 &#10;11 &#10;ιι &#10;22 &#10;21 &#10;20 &#10;19 &#10;18 &#10;17 &#10;10 &#10;ιο &#10;ιο &#10;ιο &#10;10 &#10;ιο &#10;ιο &#10;11 &#10;ιι &#10;23 &#10;22 &#10;20 &#10;19 &#10;18 &#10;17 &#10;10 &#10;ιο &#10;10 &#10;10 &#10;ιο &#10;ιο &#10;10 &#10;ιι &#10;24 &#10;23 &#10;22 &#10;21 &#10;20 &#10;19 &#10;18 &#10;17 &#10;ιο &#10;ιο &#10;ιο &#10;ιο &#10;ιο &#10;10 &#10;ιο &#10;10 &#10;24 &#10;24 &#10;23 &#10;22 &#10;21 &#10;20 &#10;19 &#10;18 &#10;17 &#10;ιο &#10;ιο &#10;ιο &#10;ιο &#10;10 &#10;ιο &#10;11 &#10;24 &#10;24 &#10;24 &#10;23 &#10;22 &#10;20 &#10;19 &#10;18 &#10;17 &#10;ιο &#10;ιο &#10;10 &#10;10 &#10;ιο &#10;12 &#10;24 &#10;24 &#10;24 &#10;24 &#10;23 &#10;22 &#10;21 &#10;20 &#10;19 &#10;18 &#10;17 &#10;ιο &#10;ιο &#10;10 &#10;ιο &#10;13 &#10;25 &#10;24 &#10;24 &#10;24 &#10;24 &#10;23 &#10;22 &#10;21 &#10;20 &#10;19 &#10;18 &#10;17 &#10;ιο &#10;10 &#10;ιο &#10;14 &#10;25 &#10;25 &#10;24 &#10;24 &#10;24 &#10;24 &#10;23 &#10;22 &#10;20 &#10;19 &#10;18 &#10;17 &#10;10 &#10;ιο &#10;15 &#10;25 &#10;25 &#10;25 &#10;24 &#10;24 &#10;24 &#10;24 &#10;23 &#10;22 &#10;21 &#10;20 &#10;19 &#10;18 &#10;17 &#10;ιο ">
            <a:extLst>
              <a:ext uri="{FF2B5EF4-FFF2-40B4-BE49-F238E27FC236}">
                <a16:creationId xmlns:a16="http://schemas.microsoft.com/office/drawing/2014/main" id="{25F25A84-5222-1E4F-BDDB-669DDE6C5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37" y="391318"/>
            <a:ext cx="12192000" cy="607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2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46E81-24C7-7C43-AA87-A11C2CC69E9F}"/>
              </a:ext>
            </a:extLst>
          </p:cNvPr>
          <p:cNvSpPr>
            <a:spLocks noGrp="1"/>
          </p:cNvSpPr>
          <p:nvPr>
            <p:ph type="title"/>
          </p:nvPr>
        </p:nvSpPr>
        <p:spPr/>
        <p:txBody>
          <a:bodyPr/>
          <a:lstStyle/>
          <a:p>
            <a:r>
              <a:rPr kumimoji="1" lang="zh-CN" altLang="en-US" dirty="0"/>
              <a:t>预训练数据集（</a:t>
            </a:r>
            <a:r>
              <a:rPr kumimoji="1" lang="en-US" altLang="zh-CN" dirty="0"/>
              <a:t>750GB</a:t>
            </a:r>
            <a:r>
              <a:rPr kumimoji="1" lang="zh-CN" altLang="en-US" dirty="0"/>
              <a:t> </a:t>
            </a:r>
            <a:r>
              <a:rPr kumimoji="1" lang="en-US" altLang="zh-CN" dirty="0"/>
              <a:t>C4</a:t>
            </a:r>
            <a:r>
              <a:rPr kumimoji="1" lang="zh-CN" altLang="en-US" dirty="0"/>
              <a:t>）</a:t>
            </a:r>
          </a:p>
        </p:txBody>
      </p:sp>
      <p:sp>
        <p:nvSpPr>
          <p:cNvPr id="3" name="内容占位符 2">
            <a:extLst>
              <a:ext uri="{FF2B5EF4-FFF2-40B4-BE49-F238E27FC236}">
                <a16:creationId xmlns:a16="http://schemas.microsoft.com/office/drawing/2014/main" id="{820F820F-D197-784F-86FA-B1C4D149B44B}"/>
              </a:ext>
            </a:extLst>
          </p:cNvPr>
          <p:cNvSpPr>
            <a:spLocks noGrp="1"/>
          </p:cNvSpPr>
          <p:nvPr>
            <p:ph idx="1"/>
          </p:nvPr>
        </p:nvSpPr>
        <p:spPr/>
        <p:txBody>
          <a:bodyPr>
            <a:normAutofit/>
          </a:bodyPr>
          <a:lstStyle/>
          <a:p>
            <a:pPr fontAlgn="ctr"/>
            <a:r>
              <a:rPr lang="zh-CN" altLang="zh-CN" dirty="0"/>
              <a:t>只保留结尾有标点的句子。</a:t>
            </a:r>
          </a:p>
          <a:p>
            <a:pPr fontAlgn="ctr"/>
            <a:r>
              <a:rPr lang="zh-CN" altLang="zh-CN" dirty="0"/>
              <a:t>去掉内容过短的页面句子。</a:t>
            </a:r>
          </a:p>
          <a:p>
            <a:pPr fontAlgn="ctr"/>
            <a:r>
              <a:rPr lang="zh-CN" altLang="zh-CN" dirty="0"/>
              <a:t>移除包含脏话的页面。</a:t>
            </a:r>
          </a:p>
          <a:p>
            <a:pPr fontAlgn="ctr"/>
            <a:r>
              <a:rPr lang="zh-CN" altLang="zh-CN" dirty="0"/>
              <a:t>删除包含 Javascript 单词的句子。</a:t>
            </a:r>
          </a:p>
          <a:p>
            <a:pPr fontAlgn="ctr"/>
            <a:r>
              <a:rPr lang="zh-CN" altLang="zh-CN" dirty="0"/>
              <a:t>去掉包含 “lorem ipsum”（排版测试） 的网页。</a:t>
            </a:r>
          </a:p>
          <a:p>
            <a:pPr fontAlgn="ctr"/>
            <a:r>
              <a:rPr lang="zh-CN" altLang="zh-CN" dirty="0"/>
              <a:t>去掉包含花括号的页面。</a:t>
            </a:r>
          </a:p>
          <a:p>
            <a:pPr fontAlgn="ctr"/>
            <a:r>
              <a:rPr lang="zh-CN" altLang="zh-CN" dirty="0"/>
              <a:t>以三句为一个整体去重。</a:t>
            </a:r>
          </a:p>
          <a:p>
            <a:pPr fontAlgn="ctr"/>
            <a:r>
              <a:rPr lang="zh-CN" altLang="zh-CN" dirty="0"/>
              <a:t>过滤非英文的页面。</a:t>
            </a:r>
          </a:p>
          <a:p>
            <a:endParaRPr kumimoji="1" lang="zh-CN" altLang="en-US" dirty="0"/>
          </a:p>
        </p:txBody>
      </p:sp>
    </p:spTree>
    <p:extLst>
      <p:ext uri="{BB962C8B-B14F-4D97-AF65-F5344CB8AC3E}">
        <p14:creationId xmlns:p14="http://schemas.microsoft.com/office/powerpoint/2010/main" val="394885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A85CC-9825-2846-AC06-75E80A51067C}"/>
              </a:ext>
            </a:extLst>
          </p:cNvPr>
          <p:cNvSpPr>
            <a:spLocks noGrp="1"/>
          </p:cNvSpPr>
          <p:nvPr>
            <p:ph type="title"/>
          </p:nvPr>
        </p:nvSpPr>
        <p:spPr/>
        <p:txBody>
          <a:bodyPr/>
          <a:lstStyle/>
          <a:p>
            <a:r>
              <a:rPr kumimoji="1" lang="zh-CN" altLang="en-US" dirty="0"/>
              <a:t>下游任务</a:t>
            </a:r>
          </a:p>
        </p:txBody>
      </p:sp>
      <p:sp>
        <p:nvSpPr>
          <p:cNvPr id="3" name="内容占位符 2">
            <a:extLst>
              <a:ext uri="{FF2B5EF4-FFF2-40B4-BE49-F238E27FC236}">
                <a16:creationId xmlns:a16="http://schemas.microsoft.com/office/drawing/2014/main" id="{C3FAF6DF-366D-554E-892C-6B824DC7F2B1}"/>
              </a:ext>
            </a:extLst>
          </p:cNvPr>
          <p:cNvSpPr>
            <a:spLocks noGrp="1"/>
          </p:cNvSpPr>
          <p:nvPr>
            <p:ph idx="1"/>
          </p:nvPr>
        </p:nvSpPr>
        <p:spPr/>
        <p:txBody>
          <a:bodyPr>
            <a:normAutofit fontScale="92500" lnSpcReduction="20000"/>
          </a:bodyPr>
          <a:lstStyle/>
          <a:p>
            <a:pPr fontAlgn="ctr"/>
            <a:r>
              <a:rPr lang="zh-CN" altLang="zh-CN" dirty="0"/>
              <a:t>benchmark：GLUE &amp; SuperGLUE</a:t>
            </a:r>
          </a:p>
          <a:p>
            <a:pPr lvl="1" fontAlgn="ctr"/>
            <a:r>
              <a:rPr lang="zh-CN" altLang="zh-CN" dirty="0"/>
              <a:t>句子可接受性判断：CoLA</a:t>
            </a:r>
          </a:p>
          <a:p>
            <a:pPr lvl="1" fontAlgn="ctr"/>
            <a:r>
              <a:rPr lang="zh-CN" altLang="zh-CN" dirty="0"/>
              <a:t>情感分析：SST-2</a:t>
            </a:r>
          </a:p>
          <a:p>
            <a:pPr lvl="1" fontAlgn="ctr"/>
            <a:r>
              <a:rPr lang="zh-CN" altLang="zh-CN" dirty="0"/>
              <a:t>复述/句子相似性：MRPC / STS-B / QQP</a:t>
            </a:r>
          </a:p>
          <a:p>
            <a:pPr lvl="1" fontAlgn="ctr"/>
            <a:r>
              <a:rPr lang="zh-CN" altLang="zh-CN" dirty="0"/>
              <a:t>自然语言推断：MNLI / QNLI / RTE /CB</a:t>
            </a:r>
          </a:p>
          <a:p>
            <a:pPr lvl="1" fontAlgn="ctr"/>
            <a:r>
              <a:rPr lang="zh-CN" altLang="zh-CN" dirty="0"/>
              <a:t>指代消解：WNLI / WSC</a:t>
            </a:r>
          </a:p>
          <a:p>
            <a:pPr lvl="1" fontAlgn="ctr"/>
            <a:r>
              <a:rPr lang="zh-CN" altLang="zh-CN" dirty="0"/>
              <a:t>句子补全：COPA</a:t>
            </a:r>
          </a:p>
          <a:p>
            <a:pPr lvl="1" fontAlgn="ctr"/>
            <a:r>
              <a:rPr lang="zh-CN" altLang="zh-CN" dirty="0"/>
              <a:t>词义消歧：WIC</a:t>
            </a:r>
          </a:p>
          <a:p>
            <a:pPr lvl="1" fontAlgn="ctr"/>
            <a:r>
              <a:rPr lang="zh-CN" altLang="zh-CN" dirty="0"/>
              <a:t>问答：MultiRC / ReCoRD / BoolQ</a:t>
            </a:r>
          </a:p>
          <a:p>
            <a:pPr fontAlgn="ctr"/>
            <a:r>
              <a:rPr lang="zh-CN" altLang="zh-CN" dirty="0"/>
              <a:t>文本摘要：CNN/Daily Mail</a:t>
            </a:r>
          </a:p>
          <a:p>
            <a:pPr fontAlgn="ctr"/>
            <a:r>
              <a:rPr lang="zh-CN" altLang="zh-CN" dirty="0"/>
              <a:t>问答：SQuAD</a:t>
            </a:r>
          </a:p>
          <a:p>
            <a:pPr fontAlgn="ctr"/>
            <a:r>
              <a:rPr lang="zh-CN" altLang="zh-CN" dirty="0"/>
              <a:t>机器翻译：WMT English to German, French, and Romanian</a:t>
            </a:r>
          </a:p>
        </p:txBody>
      </p:sp>
    </p:spTree>
    <p:extLst>
      <p:ext uri="{BB962C8B-B14F-4D97-AF65-F5344CB8AC3E}">
        <p14:creationId xmlns:p14="http://schemas.microsoft.com/office/powerpoint/2010/main" val="420801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1FC86-081E-D94B-8DDE-8C84524F6A6F}"/>
              </a:ext>
            </a:extLst>
          </p:cNvPr>
          <p:cNvSpPr>
            <a:spLocks noGrp="1"/>
          </p:cNvSpPr>
          <p:nvPr>
            <p:ph type="title"/>
          </p:nvPr>
        </p:nvSpPr>
        <p:spPr/>
        <p:txBody>
          <a:bodyPr/>
          <a:lstStyle/>
          <a:p>
            <a:r>
              <a:rPr kumimoji="1" lang="zh-CN" altLang="en-US" dirty="0"/>
              <a:t>参数分析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60A4F9-6844-B548-A4ED-D9CFF00B00C1}"/>
                  </a:ext>
                </a:extLst>
              </p:cNvPr>
              <p:cNvSpPr>
                <a:spLocks noGrp="1"/>
              </p:cNvSpPr>
              <p:nvPr>
                <p:ph idx="1"/>
              </p:nvPr>
            </p:nvSpPr>
            <p:spPr/>
            <p:txBody>
              <a:bodyPr>
                <a:normAutofit fontScale="92500"/>
              </a:bodyPr>
              <a:lstStyle/>
              <a:p>
                <a:endParaRPr kumimoji="1" lang="en-US" altLang="zh-CN" dirty="0"/>
              </a:p>
              <a:p>
                <a:r>
                  <a:rPr kumimoji="1" lang="zh-CN" altLang="en-US" dirty="0"/>
                  <a:t>训练时</a:t>
                </a:r>
                <a:r>
                  <a:rPr kumimoji="1" lang="en-US" altLang="zh-CN" dirty="0" err="1"/>
                  <a:t>seq_len</a:t>
                </a:r>
                <a:r>
                  <a:rPr kumimoji="1" lang="en-US" altLang="zh-CN" dirty="0"/>
                  <a:t>=512</a:t>
                </a:r>
                <a:r>
                  <a:rPr kumimoji="1" lang="zh-CN" altLang="en-US" dirty="0"/>
                  <a:t>，</a:t>
                </a:r>
                <a:r>
                  <a:rPr kumimoji="1" lang="en-US" altLang="zh-CN" dirty="0" err="1"/>
                  <a:t>batch_size</a:t>
                </a:r>
                <a:r>
                  <a:rPr kumimoji="1" lang="en-US" altLang="zh-CN" dirty="0"/>
                  <a:t>=128</a:t>
                </a:r>
                <a:r>
                  <a:rPr kumimoji="1" lang="zh-CN" altLang="en-US" dirty="0"/>
                  <a:t>，一个</a:t>
                </a:r>
                <a:r>
                  <a:rPr kumimoji="1" lang="en-US" altLang="zh-CN" dirty="0"/>
                  <a:t>batch</a:t>
                </a:r>
                <a:r>
                  <a:rPr kumimoji="1" lang="zh-CN" altLang="en-US" dirty="0"/>
                  <a:t>里大约有</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a:rPr kumimoji="1" lang="en-US" altLang="zh-CN" b="0" i="1" smtClean="0">
                            <a:latin typeface="Cambria Math" panose="02040503050406030204" pitchFamily="18" charset="0"/>
                          </a:rPr>
                          <m:t>16</m:t>
                        </m:r>
                      </m:sup>
                    </m:sSup>
                  </m:oMath>
                </a14:m>
                <a:r>
                  <a:rPr kumimoji="1" lang="zh-CN" altLang="en-US" dirty="0"/>
                  <a:t>个</a:t>
                </a:r>
                <a:r>
                  <a:rPr kumimoji="1" lang="en-US" altLang="zh-CN" dirty="0"/>
                  <a:t>token</a:t>
                </a:r>
                <a:r>
                  <a:rPr kumimoji="1" lang="zh-CN" altLang="en-US" dirty="0"/>
                  <a:t>，训练了</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a:rPr kumimoji="1" lang="en-US" altLang="zh-CN" b="0" i="1" smtClean="0">
                            <a:latin typeface="Cambria Math" panose="02040503050406030204" pitchFamily="18" charset="0"/>
                          </a:rPr>
                          <m:t>19</m:t>
                        </m:r>
                      </m:sup>
                    </m:sSup>
                  </m:oMath>
                </a14:m>
                <a:r>
                  <a:rPr kumimoji="1" lang="zh-CN" altLang="en-US" dirty="0"/>
                  <a:t>个</a:t>
                </a:r>
                <a:r>
                  <a:rPr kumimoji="1" lang="en-US" altLang="zh-CN" dirty="0"/>
                  <a:t>step</a:t>
                </a:r>
                <a:r>
                  <a:rPr kumimoji="1" lang="zh-CN" altLang="en-US" dirty="0"/>
                  <a:t>，一共看了</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a:rPr kumimoji="1" lang="en-US" altLang="zh-CN" b="0" i="1" smtClean="0">
                            <a:latin typeface="Cambria Math" panose="02040503050406030204" pitchFamily="18" charset="0"/>
                          </a:rPr>
                          <m:t>35</m:t>
                        </m:r>
                      </m:sup>
                    </m:sSup>
                  </m:oMath>
                </a14:m>
                <a:r>
                  <a:rPr kumimoji="1" lang="zh-CN" altLang="en-US" dirty="0"/>
                  <a:t>个</a:t>
                </a:r>
                <a:r>
                  <a:rPr kumimoji="1" lang="en-US" altLang="zh-CN" dirty="0"/>
                  <a:t>token</a:t>
                </a:r>
                <a:r>
                  <a:rPr kumimoji="1" lang="zh-CN" altLang="en-US" dirty="0"/>
                  <a:t>，远远小于</a:t>
                </a:r>
                <a:r>
                  <a:rPr kumimoji="1" lang="en-US" altLang="zh-CN" dirty="0"/>
                  <a:t>C4</a:t>
                </a:r>
                <a:r>
                  <a:rPr kumimoji="1" lang="zh-CN" altLang="en-US" dirty="0"/>
                  <a:t>的</a:t>
                </a:r>
                <a:r>
                  <a:rPr kumimoji="1" lang="en-US" altLang="zh-CN" dirty="0"/>
                  <a:t>token</a:t>
                </a:r>
                <a:r>
                  <a:rPr kumimoji="1" lang="zh-CN" altLang="en-US" dirty="0"/>
                  <a:t>数，所以模型没有看过重复的数据</a:t>
                </a:r>
                <a:endParaRPr kumimoji="1" lang="en-US" altLang="zh-CN" dirty="0"/>
              </a:p>
              <a:p>
                <a:r>
                  <a:rPr kumimoji="1" lang="zh-CN" altLang="en-US" dirty="0"/>
                  <a:t>优化器</a:t>
                </a:r>
                <a:r>
                  <a:rPr lang="en" altLang="zh-CN" dirty="0" err="1"/>
                  <a:t>AdaFactor</a:t>
                </a:r>
                <a:r>
                  <a:rPr lang="zh-CN" altLang="en-US" dirty="0"/>
                  <a:t>，</a:t>
                </a:r>
                <a:r>
                  <a:rPr lang="zh-CN" altLang="en-US" dirty="0">
                    <a:solidFill>
                      <a:srgbClr val="FF0000"/>
                    </a:solidFill>
                  </a:rPr>
                  <a:t>比</a:t>
                </a:r>
                <a:r>
                  <a:rPr lang="en-US" altLang="zh-CN" dirty="0">
                    <a:solidFill>
                      <a:srgbClr val="FF0000"/>
                    </a:solidFill>
                  </a:rPr>
                  <a:t>Adam</a:t>
                </a:r>
                <a:r>
                  <a:rPr lang="zh-CN" altLang="en-US" dirty="0">
                    <a:solidFill>
                      <a:srgbClr val="FF0000"/>
                    </a:solidFill>
                  </a:rPr>
                  <a:t>更省内存，但要求更大的</a:t>
                </a:r>
                <a:r>
                  <a:rPr lang="en-US" altLang="zh-CN" dirty="0">
                    <a:solidFill>
                      <a:srgbClr val="FF0000"/>
                    </a:solidFill>
                  </a:rPr>
                  <a:t>batch</a:t>
                </a:r>
                <a:r>
                  <a:rPr lang="zh-CN" altLang="en-US" dirty="0">
                    <a:solidFill>
                      <a:srgbClr val="FF0000"/>
                    </a:solidFill>
                  </a:rPr>
                  <a:t>和更大的学习率，才能有</a:t>
                </a:r>
                <a:r>
                  <a:rPr lang="en-US" altLang="zh-CN" dirty="0">
                    <a:solidFill>
                      <a:srgbClr val="FF0000"/>
                    </a:solidFill>
                  </a:rPr>
                  <a:t>Adam</a:t>
                </a:r>
                <a:r>
                  <a:rPr lang="zh-CN" altLang="en-US" dirty="0">
                    <a:solidFill>
                      <a:srgbClr val="FF0000"/>
                    </a:solidFill>
                  </a:rPr>
                  <a:t>同等的效果</a:t>
                </a:r>
                <a:endParaRPr kumimoji="1" lang="en-US" altLang="zh-CN" dirty="0">
                  <a:solidFill>
                    <a:srgbClr val="FF0000"/>
                  </a:solidFill>
                </a:endParaRPr>
              </a:p>
              <a:p>
                <a:r>
                  <a:rPr kumimoji="1" lang="zh-CN" altLang="en-US" dirty="0"/>
                  <a:t>学习率没有使用最近流行的</a:t>
                </a:r>
                <a:r>
                  <a:rPr lang="en" altLang="zh-CN" dirty="0" err="1">
                    <a:solidFill>
                      <a:srgbClr val="FF0000"/>
                    </a:solidFill>
                  </a:rPr>
                  <a:t>OneCycleLR</a:t>
                </a:r>
                <a:r>
                  <a:rPr lang="zh-CN" altLang="en-US" dirty="0"/>
                  <a:t>，因为</a:t>
                </a:r>
                <a:r>
                  <a:rPr lang="en" altLang="zh-CN" dirty="0" err="1"/>
                  <a:t>OneCycleLR</a:t>
                </a:r>
                <a:r>
                  <a:rPr lang="en" altLang="zh-CN" dirty="0"/>
                  <a:t> </a:t>
                </a:r>
                <a:r>
                  <a:rPr lang="zh-CN" altLang="en" dirty="0"/>
                  <a:t>要求</a:t>
                </a:r>
                <a:r>
                  <a:rPr lang="zh-CN" altLang="en-US" dirty="0"/>
                  <a:t>提前知道训练步数，</a:t>
                </a:r>
                <a14:m>
                  <m:oMath xmlns:m="http://schemas.openxmlformats.org/officeDocument/2006/math">
                    <m:r>
                      <a:rPr kumimoji="1" lang="en-US" altLang="zh-CN" b="0" i="1" smtClean="0">
                        <a:latin typeface="Cambria Math" panose="02040503050406030204" pitchFamily="18" charset="0"/>
                      </a:rPr>
                      <m:t>𝑙𝑟</m:t>
                    </m:r>
                    <m:r>
                      <a:rPr kumimoji="1" lang="en-US" altLang="zh-CN" b="0" i="1" smtClean="0">
                        <a:latin typeface="Cambria Math" panose="02040503050406030204" pitchFamily="18" charset="0"/>
                      </a:rPr>
                      <m:t>=1/</m:t>
                    </m:r>
                    <m:rad>
                      <m:radPr>
                        <m:degHide m:val="on"/>
                        <m:ctrlPr>
                          <a:rPr kumimoji="1" lang="en-US" altLang="zh-CN" b="0" i="1" smtClean="0">
                            <a:latin typeface="Cambria Math" panose="02040503050406030204" pitchFamily="18" charset="0"/>
                          </a:rPr>
                        </m:ctrlPr>
                      </m:radPr>
                      <m:deg/>
                      <m:e>
                        <m:r>
                          <m:rPr>
                            <m:sty m:val="p"/>
                          </m:rPr>
                          <a:rPr kumimoji="1" lang="en-US" altLang="zh-CN" b="0" i="0" smtClean="0">
                            <a:latin typeface="Cambria Math" panose="02040503050406030204" pitchFamily="18" charset="0"/>
                          </a:rPr>
                          <m:t>max</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e>
                    </m:rad>
                  </m:oMath>
                </a14:m>
                <a:r>
                  <a:rPr kumimoji="1" lang="zh-CN" altLang="en-US" dirty="0"/>
                  <a:t>，</a:t>
                </a:r>
                <a:r>
                  <a:rPr kumimoji="1" lang="en-US" altLang="zh-CN" dirty="0"/>
                  <a:t>n</a:t>
                </a:r>
                <a:r>
                  <a:rPr kumimoji="1" lang="zh-CN" altLang="en-US" dirty="0"/>
                  <a:t>为</a:t>
                </a:r>
                <a:r>
                  <a:rPr kumimoji="1" lang="en-US" altLang="zh-CN" dirty="0"/>
                  <a:t>step</a:t>
                </a:r>
                <a:r>
                  <a:rPr kumimoji="1" lang="zh-CN" altLang="en-US" dirty="0"/>
                  <a:t>，</a:t>
                </a:r>
                <a:r>
                  <a:rPr kumimoji="1" lang="en-US" altLang="zh-CN" dirty="0"/>
                  <a:t>k</a:t>
                </a:r>
                <a:r>
                  <a:rPr kumimoji="1" lang="zh-CN" altLang="en-US" dirty="0"/>
                  <a:t>为一个常数</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10</m:t>
                        </m:r>
                      </m:e>
                      <m:sup>
                        <m:r>
                          <a:rPr kumimoji="1" lang="en-US" altLang="zh-CN" b="0" i="1" smtClean="0">
                            <a:latin typeface="Cambria Math" panose="02040503050406030204" pitchFamily="18" charset="0"/>
                          </a:rPr>
                          <m:t>4</m:t>
                        </m:r>
                      </m:sup>
                    </m:sSup>
                  </m:oMath>
                </a14:m>
                <a:endParaRPr kumimoji="1" lang="en-US" altLang="zh-CN" dirty="0"/>
              </a:p>
              <a:p>
                <a:r>
                  <a:rPr kumimoji="1" lang="zh-CN" altLang="en-US" dirty="0"/>
                  <a:t>在</a:t>
                </a:r>
                <a:r>
                  <a:rPr kumimoji="1" lang="en-US" altLang="zh-CN" dirty="0"/>
                  <a:t>finetune</a:t>
                </a:r>
                <a:r>
                  <a:rPr kumimoji="1" lang="zh-CN" altLang="en-US" dirty="0"/>
                  <a:t>中，</a:t>
                </a:r>
                <a:r>
                  <a:rPr kumimoji="1" lang="en-US" altLang="zh-CN" dirty="0"/>
                  <a:t> </a:t>
                </a:r>
                <a:r>
                  <a:rPr kumimoji="1" lang="en-US" altLang="zh-CN" dirty="0" err="1"/>
                  <a:t>seq_len</a:t>
                </a:r>
                <a:r>
                  <a:rPr kumimoji="1" lang="en-US" altLang="zh-CN" dirty="0"/>
                  <a:t>=512</a:t>
                </a:r>
                <a:r>
                  <a:rPr kumimoji="1" lang="zh-CN" altLang="en-US" dirty="0"/>
                  <a:t>，</a:t>
                </a:r>
                <a:r>
                  <a:rPr kumimoji="1" lang="en-US" altLang="zh-CN" dirty="0" err="1"/>
                  <a:t>batch_size</a:t>
                </a:r>
                <a:r>
                  <a:rPr kumimoji="1" lang="en-US" altLang="zh-CN" dirty="0"/>
                  <a:t>=128</a:t>
                </a:r>
                <a:r>
                  <a:rPr kumimoji="1" lang="zh-CN" altLang="en-US" dirty="0"/>
                  <a:t>，训练</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a:rPr kumimoji="1" lang="en-US" altLang="zh-CN" b="0" i="1" smtClean="0">
                            <a:latin typeface="Cambria Math" panose="02040503050406030204" pitchFamily="18" charset="0"/>
                          </a:rPr>
                          <m:t>18</m:t>
                        </m:r>
                      </m:sup>
                    </m:sSup>
                  </m:oMath>
                </a14:m>
                <a:r>
                  <a:rPr kumimoji="1" lang="zh-CN" altLang="en-US" dirty="0"/>
                  <a:t>步，使用了恒定的</a:t>
                </a:r>
                <a:r>
                  <a:rPr kumimoji="1" lang="en-US" altLang="zh-CN" dirty="0" err="1"/>
                  <a:t>lr</a:t>
                </a:r>
                <a:r>
                  <a:rPr kumimoji="1" lang="en-US" altLang="zh-CN" dirty="0"/>
                  <a:t>=0.001</a:t>
                </a:r>
                <a:r>
                  <a:rPr kumimoji="1" lang="zh-CN" altLang="en-US" dirty="0"/>
                  <a:t>，每隔</a:t>
                </a:r>
                <a:r>
                  <a:rPr kumimoji="1" lang="en-US" altLang="zh-CN" dirty="0"/>
                  <a:t>5000</a:t>
                </a:r>
                <a:r>
                  <a:rPr kumimoji="1" lang="zh-CN" altLang="en-US" dirty="0"/>
                  <a:t>步验证</a:t>
                </a:r>
              </a:p>
            </p:txBody>
          </p:sp>
        </mc:Choice>
        <mc:Fallback xmlns="">
          <p:sp>
            <p:nvSpPr>
              <p:cNvPr id="3" name="内容占位符 2">
                <a:extLst>
                  <a:ext uri="{FF2B5EF4-FFF2-40B4-BE49-F238E27FC236}">
                    <a16:creationId xmlns:a16="http://schemas.microsoft.com/office/drawing/2014/main" id="{8960A4F9-6844-B548-A4ED-D9CFF00B00C1}"/>
                  </a:ext>
                </a:extLst>
              </p:cNvPr>
              <p:cNvSpPr>
                <a:spLocks noGrp="1" noRot="1" noChangeAspect="1" noMove="1" noResize="1" noEditPoints="1" noAdjustHandles="1" noChangeArrowheads="1" noChangeShapeType="1" noTextEdit="1"/>
              </p:cNvSpPr>
              <p:nvPr>
                <p:ph idx="1"/>
              </p:nvPr>
            </p:nvSpPr>
            <p:spPr>
              <a:blipFill>
                <a:blip r:embed="rId2"/>
                <a:stretch>
                  <a:fillRect l="-965" r="-4101" b="-1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866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87A73-F74F-B54B-96AB-40E99C672376}"/>
              </a:ext>
            </a:extLst>
          </p:cNvPr>
          <p:cNvSpPr>
            <a:spLocks noGrp="1"/>
          </p:cNvSpPr>
          <p:nvPr>
            <p:ph type="title"/>
          </p:nvPr>
        </p:nvSpPr>
        <p:spPr/>
        <p:txBody>
          <a:bodyPr/>
          <a:lstStyle/>
          <a:p>
            <a:r>
              <a:rPr kumimoji="1" lang="zh-CN" altLang="en-US" dirty="0"/>
              <a:t>目标函数</a:t>
            </a:r>
          </a:p>
        </p:txBody>
      </p:sp>
      <p:sp>
        <p:nvSpPr>
          <p:cNvPr id="3" name="内容占位符 2">
            <a:extLst>
              <a:ext uri="{FF2B5EF4-FFF2-40B4-BE49-F238E27FC236}">
                <a16:creationId xmlns:a16="http://schemas.microsoft.com/office/drawing/2014/main" id="{76ABD7DB-140B-CB49-A4DD-FC3B02328929}"/>
              </a:ext>
            </a:extLst>
          </p:cNvPr>
          <p:cNvSpPr>
            <a:spLocks noGrp="1"/>
          </p:cNvSpPr>
          <p:nvPr>
            <p:ph idx="1"/>
          </p:nvPr>
        </p:nvSpPr>
        <p:spPr>
          <a:xfrm>
            <a:off x="838200" y="1825625"/>
            <a:ext cx="10284501" cy="4351338"/>
          </a:xfrm>
        </p:spPr>
        <p:txBody>
          <a:bodyPr/>
          <a:lstStyle/>
          <a:p>
            <a:r>
              <a:rPr lang="en" altLang="zh-CN" dirty="0"/>
              <a:t>denoising objective</a:t>
            </a:r>
            <a:endParaRPr lang="en-US" altLang="zh-CN" dirty="0"/>
          </a:p>
          <a:p>
            <a:pPr lvl="1"/>
            <a:r>
              <a:rPr lang="zh-CN" altLang="en-US" dirty="0"/>
              <a:t>在输入句子中随机采样 </a:t>
            </a:r>
            <a:r>
              <a:rPr lang="en-US" altLang="zh-CN" dirty="0"/>
              <a:t>15% </a:t>
            </a:r>
            <a:r>
              <a:rPr lang="zh-CN" altLang="en-US" dirty="0"/>
              <a:t>的 </a:t>
            </a:r>
            <a:r>
              <a:rPr lang="en" altLang="zh-CN" dirty="0"/>
              <a:t>token</a:t>
            </a:r>
            <a:endParaRPr lang="en-US" altLang="zh-CN" dirty="0"/>
          </a:p>
          <a:p>
            <a:pPr lvl="1"/>
            <a:r>
              <a:rPr lang="zh-CN" altLang="en-US" dirty="0"/>
              <a:t>该 </a:t>
            </a:r>
            <a:r>
              <a:rPr lang="en" altLang="zh-CN" dirty="0"/>
              <a:t>token </a:t>
            </a:r>
            <a:r>
              <a:rPr lang="zh-CN" altLang="en-US" dirty="0"/>
              <a:t>的连续 </a:t>
            </a:r>
            <a:r>
              <a:rPr lang="en" altLang="zh-CN" dirty="0"/>
              <a:t>span </a:t>
            </a:r>
            <a:r>
              <a:rPr lang="zh-CN" altLang="en-US" dirty="0"/>
              <a:t>也都被一起 </a:t>
            </a:r>
            <a:r>
              <a:rPr lang="en" altLang="zh-CN" dirty="0"/>
              <a:t>mask </a:t>
            </a:r>
            <a:r>
              <a:rPr lang="zh-CN" altLang="en-US" dirty="0"/>
              <a:t>掉</a:t>
            </a:r>
            <a:endParaRPr lang="en-US" altLang="zh-CN" dirty="0"/>
          </a:p>
          <a:p>
            <a:pPr lvl="1"/>
            <a:r>
              <a:rPr lang="zh-CN" altLang="en-US" dirty="0"/>
              <a:t>每个 </a:t>
            </a:r>
            <a:r>
              <a:rPr lang="en" altLang="zh-CN" dirty="0"/>
              <a:t>mask </a:t>
            </a:r>
            <a:r>
              <a:rPr lang="zh-CN" altLang="en-US" dirty="0"/>
              <a:t>的位置采用一个唯一的标识符</a:t>
            </a:r>
            <a:endParaRPr lang="en-US" altLang="zh-CN" dirty="0"/>
          </a:p>
          <a:p>
            <a:pPr lvl="1"/>
            <a:r>
              <a:rPr lang="zh-CN" altLang="en-US" dirty="0"/>
              <a:t>预测目标则为该标识符后接目标 </a:t>
            </a:r>
            <a:r>
              <a:rPr lang="en" altLang="zh-CN" dirty="0"/>
              <a:t>tokens</a:t>
            </a:r>
            <a:r>
              <a:rPr lang="zh-CN" altLang="en" dirty="0"/>
              <a:t>，</a:t>
            </a:r>
            <a:r>
              <a:rPr lang="zh-CN" altLang="en-US" dirty="0"/>
              <a:t>句子最终使用一个结束标识符，</a:t>
            </a:r>
            <a:r>
              <a:rPr lang="zh-CN" altLang="en-US" dirty="0">
                <a:solidFill>
                  <a:srgbClr val="FF0000"/>
                </a:solidFill>
              </a:rPr>
              <a:t>这样可以让输出变得很短，极大降低</a:t>
            </a:r>
            <a:r>
              <a:rPr lang="en-US" altLang="zh-CN" dirty="0">
                <a:solidFill>
                  <a:srgbClr val="FF0000"/>
                </a:solidFill>
              </a:rPr>
              <a:t>decode</a:t>
            </a:r>
            <a:r>
              <a:rPr lang="zh-CN" altLang="en-US" dirty="0">
                <a:solidFill>
                  <a:srgbClr val="FF0000"/>
                </a:solidFill>
              </a:rPr>
              <a:t>过程的计算量</a:t>
            </a:r>
            <a:endParaRPr kumimoji="1" lang="zh-CN" altLang="en-US" dirty="0">
              <a:solidFill>
                <a:srgbClr val="FF0000"/>
              </a:solidFill>
            </a:endParaRPr>
          </a:p>
        </p:txBody>
      </p:sp>
      <p:pic>
        <p:nvPicPr>
          <p:cNvPr id="6" name="图片 5">
            <a:extLst>
              <a:ext uri="{FF2B5EF4-FFF2-40B4-BE49-F238E27FC236}">
                <a16:creationId xmlns:a16="http://schemas.microsoft.com/office/drawing/2014/main" id="{DEC3C539-D617-5644-81A4-C8D3CDB70F6D}"/>
              </a:ext>
            </a:extLst>
          </p:cNvPr>
          <p:cNvPicPr>
            <a:picLocks noChangeAspect="1"/>
          </p:cNvPicPr>
          <p:nvPr/>
        </p:nvPicPr>
        <p:blipFill>
          <a:blip r:embed="rId2"/>
          <a:stretch>
            <a:fillRect/>
          </a:stretch>
        </p:blipFill>
        <p:spPr>
          <a:xfrm>
            <a:off x="1228568" y="4217247"/>
            <a:ext cx="7016022" cy="2640753"/>
          </a:xfrm>
          <a:prstGeom prst="rect">
            <a:avLst/>
          </a:prstGeom>
        </p:spPr>
      </p:pic>
    </p:spTree>
    <p:extLst>
      <p:ext uri="{BB962C8B-B14F-4D97-AF65-F5344CB8AC3E}">
        <p14:creationId xmlns:p14="http://schemas.microsoft.com/office/powerpoint/2010/main" val="40791381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8511</TotalTime>
  <Words>2963</Words>
  <Application>Microsoft Macintosh PowerPoint</Application>
  <PresentationFormat>宽屏</PresentationFormat>
  <Paragraphs>238</Paragraphs>
  <Slides>37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等线 Light</vt:lpstr>
      <vt:lpstr>Arial</vt:lpstr>
      <vt:lpstr>Cambria Math</vt:lpstr>
      <vt:lpstr>Office 主题​​</vt:lpstr>
      <vt:lpstr>Google T5 快速上手指南</vt:lpstr>
      <vt:lpstr>Exploring the Limits of Transfer Learning with a Unified Text-to-Text Transformer</vt:lpstr>
      <vt:lpstr>T5在Transformer上的改进</vt:lpstr>
      <vt:lpstr>相对位置信号</vt:lpstr>
      <vt:lpstr>PowerPoint 演示文稿</vt:lpstr>
      <vt:lpstr>预训练数据集（750GB C4）</vt:lpstr>
      <vt:lpstr>下游任务</vt:lpstr>
      <vt:lpstr>参数分析</vt:lpstr>
      <vt:lpstr>目标函数</vt:lpstr>
      <vt:lpstr>预训练的结果</vt:lpstr>
      <vt:lpstr>分析模型的架构</vt:lpstr>
      <vt:lpstr>目标函数</vt:lpstr>
      <vt:lpstr>关于架构部分的结论</vt:lpstr>
      <vt:lpstr>分析无监督的训练目标的影响</vt:lpstr>
      <vt:lpstr>分析不同预训练数据集的影响</vt:lpstr>
      <vt:lpstr>分析数据集大小的影响</vt:lpstr>
      <vt:lpstr>适配到下游任务的策略</vt:lpstr>
      <vt:lpstr>Fine-tuning methods</vt:lpstr>
      <vt:lpstr>Fine-tuning methods</vt:lpstr>
      <vt:lpstr>Multi-task learning</vt:lpstr>
      <vt:lpstr>Multi-task learning</vt:lpstr>
      <vt:lpstr>Multi-task learning</vt:lpstr>
      <vt:lpstr>Combining multi-task learning with fine-tuning</vt:lpstr>
      <vt:lpstr>Combining multi-task learning with fine-tuning</vt:lpstr>
      <vt:lpstr>可扩展性</vt:lpstr>
      <vt:lpstr>可扩展性</vt:lpstr>
      <vt:lpstr>组合成T5</vt:lpstr>
      <vt:lpstr>总结</vt:lpstr>
      <vt:lpstr>展望</vt:lpstr>
      <vt:lpstr>T5 finetune实战——微调一个摘要生成模型</vt:lpstr>
      <vt:lpstr>准备工作</vt:lpstr>
      <vt:lpstr>准备工作</vt:lpstr>
      <vt:lpstr>创建数据集</vt:lpstr>
      <vt:lpstr>载入数据</vt:lpstr>
      <vt:lpstr>训练模型</vt:lpstr>
      <vt:lpstr>模型测试</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T5 快速上手指南</dc:title>
  <dc:creator>韩 玮光</dc:creator>
  <cp:lastModifiedBy>韩 玮光</cp:lastModifiedBy>
  <cp:revision>41</cp:revision>
  <dcterms:created xsi:type="dcterms:W3CDTF">2021-05-06T12:48:46Z</dcterms:created>
  <dcterms:modified xsi:type="dcterms:W3CDTF">2021-05-13T03:28:44Z</dcterms:modified>
</cp:coreProperties>
</file>